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707" r:id="rId2"/>
    <p:sldId id="692" r:id="rId3"/>
    <p:sldId id="628" r:id="rId4"/>
    <p:sldId id="629" r:id="rId5"/>
    <p:sldId id="631" r:id="rId6"/>
    <p:sldId id="634" r:id="rId7"/>
    <p:sldId id="635" r:id="rId8"/>
    <p:sldId id="636" r:id="rId9"/>
    <p:sldId id="642" r:id="rId10"/>
    <p:sldId id="643" r:id="rId11"/>
    <p:sldId id="453" r:id="rId12"/>
    <p:sldId id="454" r:id="rId13"/>
    <p:sldId id="747" r:id="rId14"/>
    <p:sldId id="738" r:id="rId15"/>
    <p:sldId id="516" r:id="rId16"/>
    <p:sldId id="752" r:id="rId17"/>
    <p:sldId id="719" r:id="rId18"/>
    <p:sldId id="774" r:id="rId19"/>
    <p:sldId id="720" r:id="rId20"/>
    <p:sldId id="721" r:id="rId21"/>
    <p:sldId id="722" r:id="rId22"/>
    <p:sldId id="777" r:id="rId23"/>
    <p:sldId id="723" r:id="rId24"/>
    <p:sldId id="740" r:id="rId25"/>
    <p:sldId id="724" r:id="rId26"/>
    <p:sldId id="775" r:id="rId27"/>
    <p:sldId id="741" r:id="rId28"/>
    <p:sldId id="725" r:id="rId29"/>
    <p:sldId id="742" r:id="rId30"/>
    <p:sldId id="726" r:id="rId31"/>
    <p:sldId id="779" r:id="rId32"/>
    <p:sldId id="743" r:id="rId33"/>
    <p:sldId id="727" r:id="rId34"/>
    <p:sldId id="728" r:id="rId35"/>
    <p:sldId id="729" r:id="rId36"/>
    <p:sldId id="730" r:id="rId37"/>
    <p:sldId id="776" r:id="rId38"/>
    <p:sldId id="732" r:id="rId39"/>
    <p:sldId id="778" r:id="rId40"/>
    <p:sldId id="734" r:id="rId41"/>
    <p:sldId id="733" r:id="rId42"/>
    <p:sldId id="735" r:id="rId43"/>
    <p:sldId id="736" r:id="rId44"/>
    <p:sldId id="744" r:id="rId45"/>
    <p:sldId id="748" r:id="rId46"/>
    <p:sldId id="745" r:id="rId47"/>
    <p:sldId id="709" r:id="rId48"/>
    <p:sldId id="780" r:id="rId49"/>
    <p:sldId id="781" r:id="rId50"/>
    <p:sldId id="751" r:id="rId51"/>
    <p:sldId id="739" r:id="rId52"/>
    <p:sldId id="754" r:id="rId53"/>
    <p:sldId id="755" r:id="rId54"/>
    <p:sldId id="756" r:id="rId55"/>
    <p:sldId id="757" r:id="rId56"/>
    <p:sldId id="758" r:id="rId57"/>
    <p:sldId id="759" r:id="rId58"/>
    <p:sldId id="760" r:id="rId59"/>
    <p:sldId id="761" r:id="rId60"/>
    <p:sldId id="762" r:id="rId61"/>
    <p:sldId id="782" r:id="rId62"/>
    <p:sldId id="783" r:id="rId63"/>
    <p:sldId id="763" r:id="rId64"/>
    <p:sldId id="764" r:id="rId65"/>
    <p:sldId id="765" r:id="rId66"/>
    <p:sldId id="766" r:id="rId67"/>
    <p:sldId id="767" r:id="rId68"/>
    <p:sldId id="768" r:id="rId69"/>
    <p:sldId id="769" r:id="rId70"/>
    <p:sldId id="770" r:id="rId71"/>
    <p:sldId id="771" r:id="rId72"/>
    <p:sldId id="772" r:id="rId73"/>
    <p:sldId id="606" r:id="rId74"/>
    <p:sldId id="607" r:id="rId75"/>
    <p:sldId id="611" r:id="rId76"/>
    <p:sldId id="610" r:id="rId77"/>
    <p:sldId id="612" r:id="rId78"/>
    <p:sldId id="616" r:id="rId79"/>
    <p:sldId id="613" r:id="rId80"/>
    <p:sldId id="695" r:id="rId81"/>
    <p:sldId id="698" r:id="rId82"/>
    <p:sldId id="694" r:id="rId83"/>
    <p:sldId id="693" r:id="rId84"/>
    <p:sldId id="622" r:id="rId85"/>
    <p:sldId id="623" r:id="rId86"/>
    <p:sldId id="696" r:id="rId87"/>
    <p:sldId id="697" r:id="rId88"/>
    <p:sldId id="773" r:id="rId89"/>
    <p:sldId id="564" r:id="rId90"/>
    <p:sldId id="565" r:id="rId91"/>
    <p:sldId id="746" r:id="rId92"/>
    <p:sldId id="701" r:id="rId93"/>
    <p:sldId id="700" r:id="rId94"/>
    <p:sldId id="703" r:id="rId95"/>
    <p:sldId id="705" r:id="rId96"/>
    <p:sldId id="704" r:id="rId97"/>
    <p:sldId id="710" r:id="rId98"/>
    <p:sldId id="715" r:id="rId99"/>
    <p:sldId id="711" r:id="rId100"/>
    <p:sldId id="753" r:id="rId101"/>
  </p:sldIdLst>
  <p:sldSz cx="9144000" cy="6858000" type="screen4x3"/>
  <p:notesSz cx="6858000" cy="9144000"/>
  <p:defaultTextStyle>
    <a:defPPr>
      <a:defRPr lang="en-US"/>
    </a:defPPr>
    <a:lvl1pPr algn="l" rtl="0" fontAlgn="base">
      <a:spcBef>
        <a:spcPct val="0"/>
      </a:spcBef>
      <a:spcAft>
        <a:spcPct val="0"/>
      </a:spcAft>
      <a:defRPr sz="2800" b="1" kern="1200">
        <a:solidFill>
          <a:srgbClr val="FF66CC"/>
        </a:solidFill>
        <a:latin typeface="Arial" charset="0"/>
        <a:ea typeface="+mn-ea"/>
        <a:cs typeface="+mn-cs"/>
      </a:defRPr>
    </a:lvl1pPr>
    <a:lvl2pPr marL="457200" algn="l" rtl="0" fontAlgn="base">
      <a:spcBef>
        <a:spcPct val="0"/>
      </a:spcBef>
      <a:spcAft>
        <a:spcPct val="0"/>
      </a:spcAft>
      <a:defRPr sz="2800" b="1" kern="1200">
        <a:solidFill>
          <a:srgbClr val="FF66CC"/>
        </a:solidFill>
        <a:latin typeface="Arial" charset="0"/>
        <a:ea typeface="+mn-ea"/>
        <a:cs typeface="+mn-cs"/>
      </a:defRPr>
    </a:lvl2pPr>
    <a:lvl3pPr marL="914400" algn="l" rtl="0" fontAlgn="base">
      <a:spcBef>
        <a:spcPct val="0"/>
      </a:spcBef>
      <a:spcAft>
        <a:spcPct val="0"/>
      </a:spcAft>
      <a:defRPr sz="2800" b="1" kern="1200">
        <a:solidFill>
          <a:srgbClr val="FF66CC"/>
        </a:solidFill>
        <a:latin typeface="Arial" charset="0"/>
        <a:ea typeface="+mn-ea"/>
        <a:cs typeface="+mn-cs"/>
      </a:defRPr>
    </a:lvl3pPr>
    <a:lvl4pPr marL="1371600" algn="l" rtl="0" fontAlgn="base">
      <a:spcBef>
        <a:spcPct val="0"/>
      </a:spcBef>
      <a:spcAft>
        <a:spcPct val="0"/>
      </a:spcAft>
      <a:defRPr sz="2800" b="1" kern="1200">
        <a:solidFill>
          <a:srgbClr val="FF66CC"/>
        </a:solidFill>
        <a:latin typeface="Arial" charset="0"/>
        <a:ea typeface="+mn-ea"/>
        <a:cs typeface="+mn-cs"/>
      </a:defRPr>
    </a:lvl4pPr>
    <a:lvl5pPr marL="1828800" algn="l" rtl="0" fontAlgn="base">
      <a:spcBef>
        <a:spcPct val="0"/>
      </a:spcBef>
      <a:spcAft>
        <a:spcPct val="0"/>
      </a:spcAft>
      <a:defRPr sz="2800" b="1" kern="1200">
        <a:solidFill>
          <a:srgbClr val="FF66CC"/>
        </a:solidFill>
        <a:latin typeface="Arial" charset="0"/>
        <a:ea typeface="+mn-ea"/>
        <a:cs typeface="+mn-cs"/>
      </a:defRPr>
    </a:lvl5pPr>
    <a:lvl6pPr marL="2286000" algn="l" defTabSz="914400" rtl="0" eaLnBrk="1" latinLnBrk="0" hangingPunct="1">
      <a:defRPr sz="2800" b="1" kern="1200">
        <a:solidFill>
          <a:srgbClr val="FF66CC"/>
        </a:solidFill>
        <a:latin typeface="Arial" charset="0"/>
        <a:ea typeface="+mn-ea"/>
        <a:cs typeface="+mn-cs"/>
      </a:defRPr>
    </a:lvl6pPr>
    <a:lvl7pPr marL="2743200" algn="l" defTabSz="914400" rtl="0" eaLnBrk="1" latinLnBrk="0" hangingPunct="1">
      <a:defRPr sz="2800" b="1" kern="1200">
        <a:solidFill>
          <a:srgbClr val="FF66CC"/>
        </a:solidFill>
        <a:latin typeface="Arial" charset="0"/>
        <a:ea typeface="+mn-ea"/>
        <a:cs typeface="+mn-cs"/>
      </a:defRPr>
    </a:lvl7pPr>
    <a:lvl8pPr marL="3200400" algn="l" defTabSz="914400" rtl="0" eaLnBrk="1" latinLnBrk="0" hangingPunct="1">
      <a:defRPr sz="2800" b="1" kern="1200">
        <a:solidFill>
          <a:srgbClr val="FF66CC"/>
        </a:solidFill>
        <a:latin typeface="Arial" charset="0"/>
        <a:ea typeface="+mn-ea"/>
        <a:cs typeface="+mn-cs"/>
      </a:defRPr>
    </a:lvl8pPr>
    <a:lvl9pPr marL="3657600" algn="l" defTabSz="914400" rtl="0" eaLnBrk="1" latinLnBrk="0" hangingPunct="1">
      <a:defRPr sz="2800" b="1" kern="1200">
        <a:solidFill>
          <a:srgbClr val="FF66CC"/>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9900"/>
    <a:srgbClr val="FF0000"/>
    <a:srgbClr val="339933"/>
    <a:srgbClr val="FFFF00"/>
    <a:srgbClr val="000099"/>
    <a:srgbClr val="008080"/>
    <a:srgbClr val="FF66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23" autoAdjust="0"/>
    <p:restoredTop sz="94660"/>
  </p:normalViewPr>
  <p:slideViewPr>
    <p:cSldViewPr>
      <p:cViewPr>
        <p:scale>
          <a:sx n="84" d="100"/>
          <a:sy n="84" d="100"/>
        </p:scale>
        <p:origin x="-2052" y="-5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4"/>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defRPr>
            </a:lvl1pPr>
          </a:lstStyle>
          <a:p>
            <a:pPr>
              <a:defRPr/>
            </a:pPr>
            <a:endParaRPr lang="en-US"/>
          </a:p>
        </p:txBody>
      </p:sp>
      <p:sp>
        <p:nvSpPr>
          <p:cNvPr id="1873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9523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873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73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defRPr>
            </a:lvl1pPr>
          </a:lstStyle>
          <a:p>
            <a:pPr>
              <a:defRPr/>
            </a:pPr>
            <a:endParaRPr lang="en-US"/>
          </a:p>
        </p:txBody>
      </p:sp>
      <p:sp>
        <p:nvSpPr>
          <p:cNvPr id="1873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0AAF0F8B-2F20-492C-8714-249A6B5E461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5AA25697-8993-4121-A375-5F119446EF05}" type="slidenum">
              <a:rPr lang="en-GB" smtClean="0"/>
              <a:pPr/>
              <a:t>16</a:t>
            </a:fld>
            <a:endParaRPr lang="en-GB" smtClean="0"/>
          </a:p>
        </p:txBody>
      </p:sp>
      <p:sp>
        <p:nvSpPr>
          <p:cNvPr id="96259" name="Rectangle 1"/>
          <p:cNvSpPr>
            <a:spLocks noChangeArrowheads="1" noTextEdit="1"/>
          </p:cNvSpPr>
          <p:nvPr>
            <p:ph type="sldImg"/>
          </p:nvPr>
        </p:nvSpPr>
        <p:spPr>
          <a:solidFill>
            <a:srgbClr val="FFFFFF"/>
          </a:solidFill>
          <a:ln/>
        </p:spPr>
      </p:sp>
      <p:sp>
        <p:nvSpPr>
          <p:cNvPr id="96260" name="Rectangle 2"/>
          <p:cNvSpPr>
            <a:spLocks noChangeArrowheads="1"/>
          </p:cNvSpPr>
          <p:nvPr>
            <p:ph type="body" idx="1"/>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78B3AB27-EAB6-4BDD-9F97-5540BB1A4FBA}" type="slidenum">
              <a:rPr lang="en-GB" smtClean="0"/>
              <a:pPr/>
              <a:t>33</a:t>
            </a:fld>
            <a:endParaRPr lang="en-GB" smtClean="0"/>
          </a:p>
        </p:txBody>
      </p:sp>
      <p:sp>
        <p:nvSpPr>
          <p:cNvPr id="105475" name="Rectangle 1"/>
          <p:cNvSpPr>
            <a:spLocks noChangeArrowheads="1" noTextEdit="1"/>
          </p:cNvSpPr>
          <p:nvPr>
            <p:ph type="sldImg"/>
          </p:nvPr>
        </p:nvSpPr>
        <p:spPr>
          <a:solidFill>
            <a:srgbClr val="FFFFFF"/>
          </a:solidFill>
          <a:ln/>
        </p:spPr>
      </p:sp>
      <p:sp>
        <p:nvSpPr>
          <p:cNvPr id="105476" name="Rectangle 2"/>
          <p:cNvSpPr>
            <a:spLocks noChangeArrowheads="1"/>
          </p:cNvSpPr>
          <p:nvPr>
            <p:ph type="body" idx="1"/>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9AA8F9CA-4992-415A-9E50-5522FDFBB04B}" type="slidenum">
              <a:rPr lang="en-GB" smtClean="0"/>
              <a:pPr/>
              <a:t>34</a:t>
            </a:fld>
            <a:endParaRPr lang="en-GB" smtClean="0"/>
          </a:p>
        </p:txBody>
      </p:sp>
      <p:sp>
        <p:nvSpPr>
          <p:cNvPr id="106499" name="Rectangle 1"/>
          <p:cNvSpPr>
            <a:spLocks noChangeArrowheads="1" noTextEdit="1"/>
          </p:cNvSpPr>
          <p:nvPr>
            <p:ph type="sldImg"/>
          </p:nvPr>
        </p:nvSpPr>
        <p:spPr>
          <a:solidFill>
            <a:srgbClr val="FFFFFF"/>
          </a:solidFill>
          <a:ln/>
        </p:spPr>
      </p:sp>
      <p:sp>
        <p:nvSpPr>
          <p:cNvPr id="106500" name="Rectangle 2"/>
          <p:cNvSpPr>
            <a:spLocks noChangeArrowheads="1"/>
          </p:cNvSpPr>
          <p:nvPr>
            <p:ph type="body" idx="1"/>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A87514C4-CF29-4FEB-B1D5-069E25342587}" type="slidenum">
              <a:rPr lang="en-GB" smtClean="0"/>
              <a:pPr/>
              <a:t>35</a:t>
            </a:fld>
            <a:endParaRPr lang="en-GB" smtClean="0"/>
          </a:p>
        </p:txBody>
      </p:sp>
      <p:sp>
        <p:nvSpPr>
          <p:cNvPr id="107523" name="Rectangle 1"/>
          <p:cNvSpPr>
            <a:spLocks noChangeArrowheads="1" noTextEdit="1"/>
          </p:cNvSpPr>
          <p:nvPr>
            <p:ph type="sldImg"/>
          </p:nvPr>
        </p:nvSpPr>
        <p:spPr>
          <a:solidFill>
            <a:srgbClr val="FFFFFF"/>
          </a:solidFill>
          <a:ln/>
        </p:spPr>
      </p:sp>
      <p:sp>
        <p:nvSpPr>
          <p:cNvPr id="107524" name="Rectangle 2"/>
          <p:cNvSpPr>
            <a:spLocks noChangeArrowheads="1"/>
          </p:cNvSpPr>
          <p:nvPr>
            <p:ph type="body" idx="1"/>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707C5B95-21CC-4F8C-8174-AA00CF993240}" type="slidenum">
              <a:rPr lang="en-GB" smtClean="0"/>
              <a:pPr/>
              <a:t>36</a:t>
            </a:fld>
            <a:endParaRPr lang="en-GB" smtClean="0"/>
          </a:p>
        </p:txBody>
      </p:sp>
      <p:sp>
        <p:nvSpPr>
          <p:cNvPr id="108547" name="Rectangle 1"/>
          <p:cNvSpPr>
            <a:spLocks noChangeArrowheads="1" noTextEdit="1"/>
          </p:cNvSpPr>
          <p:nvPr>
            <p:ph type="sldImg"/>
          </p:nvPr>
        </p:nvSpPr>
        <p:spPr>
          <a:solidFill>
            <a:srgbClr val="FFFFFF"/>
          </a:solidFill>
          <a:ln/>
        </p:spPr>
      </p:sp>
      <p:sp>
        <p:nvSpPr>
          <p:cNvPr id="108548" name="Rectangle 2"/>
          <p:cNvSpPr>
            <a:spLocks noChangeArrowheads="1"/>
          </p:cNvSpPr>
          <p:nvPr>
            <p:ph type="body" idx="1"/>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00417310-D872-4393-B5E0-5EB00827DA8A}" type="slidenum">
              <a:rPr lang="en-GB" smtClean="0"/>
              <a:pPr/>
              <a:t>38</a:t>
            </a:fld>
            <a:endParaRPr lang="en-GB" smtClean="0"/>
          </a:p>
        </p:txBody>
      </p:sp>
      <p:sp>
        <p:nvSpPr>
          <p:cNvPr id="109571" name="Rectangle 1"/>
          <p:cNvSpPr>
            <a:spLocks noChangeArrowheads="1" noTextEdit="1"/>
          </p:cNvSpPr>
          <p:nvPr>
            <p:ph type="sldImg"/>
          </p:nvPr>
        </p:nvSpPr>
        <p:spPr>
          <a:solidFill>
            <a:srgbClr val="FFFFFF"/>
          </a:solidFill>
          <a:ln/>
        </p:spPr>
      </p:sp>
      <p:sp>
        <p:nvSpPr>
          <p:cNvPr id="109572" name="Rectangle 2"/>
          <p:cNvSpPr>
            <a:spLocks noChangeArrowheads="1"/>
          </p:cNvSpPr>
          <p:nvPr>
            <p:ph type="body" idx="1"/>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8B04D260-E051-4AE8-8CAC-0675A632E9D6}" type="slidenum">
              <a:rPr lang="en-GB" smtClean="0"/>
              <a:pPr/>
              <a:t>40</a:t>
            </a:fld>
            <a:endParaRPr lang="en-GB" smtClean="0"/>
          </a:p>
        </p:txBody>
      </p:sp>
      <p:sp>
        <p:nvSpPr>
          <p:cNvPr id="110595" name="Rectangle 1"/>
          <p:cNvSpPr>
            <a:spLocks noChangeArrowheads="1" noTextEdit="1"/>
          </p:cNvSpPr>
          <p:nvPr>
            <p:ph type="sldImg"/>
          </p:nvPr>
        </p:nvSpPr>
        <p:spPr>
          <a:solidFill>
            <a:srgbClr val="FFFFFF"/>
          </a:solidFill>
          <a:ln/>
        </p:spPr>
      </p:sp>
      <p:sp>
        <p:nvSpPr>
          <p:cNvPr id="110596" name="Rectangle 2"/>
          <p:cNvSpPr>
            <a:spLocks noChangeArrowheads="1"/>
          </p:cNvSpPr>
          <p:nvPr>
            <p:ph type="body" idx="1"/>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00BD3B27-4B5A-49B0-A829-9294D7E7A0D6}" type="slidenum">
              <a:rPr lang="en-GB" smtClean="0"/>
              <a:pPr/>
              <a:t>41</a:t>
            </a:fld>
            <a:endParaRPr lang="en-GB" smtClean="0"/>
          </a:p>
        </p:txBody>
      </p:sp>
      <p:sp>
        <p:nvSpPr>
          <p:cNvPr id="111619" name="Rectangle 1"/>
          <p:cNvSpPr>
            <a:spLocks noChangeArrowheads="1" noTextEdit="1"/>
          </p:cNvSpPr>
          <p:nvPr>
            <p:ph type="sldImg"/>
          </p:nvPr>
        </p:nvSpPr>
        <p:spPr>
          <a:solidFill>
            <a:srgbClr val="FFFFFF"/>
          </a:solidFill>
          <a:ln/>
        </p:spPr>
      </p:sp>
      <p:sp>
        <p:nvSpPr>
          <p:cNvPr id="111620" name="Rectangle 2"/>
          <p:cNvSpPr>
            <a:spLocks noChangeArrowheads="1"/>
          </p:cNvSpPr>
          <p:nvPr>
            <p:ph type="body" idx="1"/>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44C862A1-D22A-4AF5-9289-C739B17F6CC6}" type="slidenum">
              <a:rPr lang="en-GB" smtClean="0"/>
              <a:pPr/>
              <a:t>42</a:t>
            </a:fld>
            <a:endParaRPr lang="en-GB" smtClean="0"/>
          </a:p>
        </p:txBody>
      </p:sp>
      <p:sp>
        <p:nvSpPr>
          <p:cNvPr id="112643" name="Rectangle 1"/>
          <p:cNvSpPr>
            <a:spLocks noChangeArrowheads="1" noTextEdit="1"/>
          </p:cNvSpPr>
          <p:nvPr>
            <p:ph type="sldImg"/>
          </p:nvPr>
        </p:nvSpPr>
        <p:spPr>
          <a:solidFill>
            <a:srgbClr val="FFFFFF"/>
          </a:solidFill>
          <a:ln/>
        </p:spPr>
      </p:sp>
      <p:sp>
        <p:nvSpPr>
          <p:cNvPr id="112644" name="Rectangle 2"/>
          <p:cNvSpPr>
            <a:spLocks noChangeArrowheads="1"/>
          </p:cNvSpPr>
          <p:nvPr>
            <p:ph type="body" idx="1"/>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B4C082A2-091B-4209-8420-5F5672C71126}" type="slidenum">
              <a:rPr lang="en-GB" smtClean="0"/>
              <a:pPr/>
              <a:t>43</a:t>
            </a:fld>
            <a:endParaRPr lang="en-GB" smtClean="0"/>
          </a:p>
        </p:txBody>
      </p:sp>
      <p:sp>
        <p:nvSpPr>
          <p:cNvPr id="113667" name="Rectangle 1"/>
          <p:cNvSpPr>
            <a:spLocks noChangeArrowheads="1" noTextEdit="1"/>
          </p:cNvSpPr>
          <p:nvPr>
            <p:ph type="sldImg"/>
          </p:nvPr>
        </p:nvSpPr>
        <p:spPr>
          <a:solidFill>
            <a:srgbClr val="FFFFFF"/>
          </a:solidFill>
          <a:ln/>
        </p:spPr>
      </p:sp>
      <p:sp>
        <p:nvSpPr>
          <p:cNvPr id="113668" name="Rectangle 2"/>
          <p:cNvSpPr>
            <a:spLocks noChangeArrowheads="1"/>
          </p:cNvSpPr>
          <p:nvPr>
            <p:ph type="body" idx="1"/>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51A55B01-8B45-44D1-B0F7-FF5B5452C5C4}" type="slidenum">
              <a:rPr lang="en-GB" smtClean="0"/>
              <a:pPr/>
              <a:t>50</a:t>
            </a:fld>
            <a:endParaRPr lang="en-GB" smtClean="0"/>
          </a:p>
        </p:txBody>
      </p:sp>
      <p:sp>
        <p:nvSpPr>
          <p:cNvPr id="114691" name="Rectangle 1"/>
          <p:cNvSpPr>
            <a:spLocks noChangeArrowheads="1" noTextEdit="1"/>
          </p:cNvSpPr>
          <p:nvPr>
            <p:ph type="sldImg"/>
          </p:nvPr>
        </p:nvSpPr>
        <p:spPr>
          <a:solidFill>
            <a:srgbClr val="FFFFFF"/>
          </a:solidFill>
          <a:ln/>
        </p:spPr>
      </p:sp>
      <p:sp>
        <p:nvSpPr>
          <p:cNvPr id="114692" name="Rectangle 2"/>
          <p:cNvSpPr>
            <a:spLocks noChangeArrowheads="1"/>
          </p:cNvSpPr>
          <p:nvPr>
            <p:ph type="body" idx="1"/>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6104DEAB-3B66-48CB-A0D3-BF7E3C988D26}" type="slidenum">
              <a:rPr lang="en-GB" smtClean="0"/>
              <a:pPr/>
              <a:t>17</a:t>
            </a:fld>
            <a:endParaRPr lang="en-GB" smtClean="0"/>
          </a:p>
        </p:txBody>
      </p:sp>
      <p:sp>
        <p:nvSpPr>
          <p:cNvPr id="97283" name="Rectangle 1"/>
          <p:cNvSpPr>
            <a:spLocks noChangeArrowheads="1" noTextEdit="1"/>
          </p:cNvSpPr>
          <p:nvPr>
            <p:ph type="sldImg"/>
          </p:nvPr>
        </p:nvSpPr>
        <p:spPr>
          <a:solidFill>
            <a:srgbClr val="FFFFFF"/>
          </a:solidFill>
          <a:ln/>
        </p:spPr>
      </p:sp>
      <p:sp>
        <p:nvSpPr>
          <p:cNvPr id="97284" name="Rectangle 2"/>
          <p:cNvSpPr>
            <a:spLocks noChangeArrowheads="1"/>
          </p:cNvSpPr>
          <p:nvPr>
            <p:ph type="body" idx="1"/>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30B96897-6217-4C20-B8B7-3A3ED473C8A9}" type="slidenum">
              <a:rPr lang="en-US" smtClean="0"/>
              <a:pPr/>
              <a:t>52</a:t>
            </a:fld>
            <a:endParaRPr lang="en-US" smtClean="0"/>
          </a:p>
        </p:txBody>
      </p:sp>
      <p:sp>
        <p:nvSpPr>
          <p:cNvPr id="115715" name="Rectangle 2"/>
          <p:cNvSpPr>
            <a:spLocks noRot="1" noChangeArrowheads="1" noTextEdit="1"/>
          </p:cNvSpPr>
          <p:nvPr>
            <p:ph type="sldImg"/>
          </p:nvPr>
        </p:nvSpPr>
        <p:spPr>
          <a:ln/>
        </p:spPr>
      </p:sp>
      <p:sp>
        <p:nvSpPr>
          <p:cNvPr id="11571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287293DB-A0B9-4DC8-A0FC-E8F3F221BE23}" type="slidenum">
              <a:rPr lang="en-GB" smtClean="0"/>
              <a:pPr/>
              <a:t>70</a:t>
            </a:fld>
            <a:endParaRPr lang="en-GB" smtClean="0"/>
          </a:p>
        </p:txBody>
      </p:sp>
      <p:sp>
        <p:nvSpPr>
          <p:cNvPr id="116739" name="Rectangle 1"/>
          <p:cNvSpPr>
            <a:spLocks noChangeArrowheads="1" noTextEdit="1"/>
          </p:cNvSpPr>
          <p:nvPr>
            <p:ph type="sldImg"/>
          </p:nvPr>
        </p:nvSpPr>
        <p:spPr>
          <a:solidFill>
            <a:srgbClr val="FFFFFF"/>
          </a:solidFill>
          <a:ln/>
        </p:spPr>
      </p:sp>
      <p:sp>
        <p:nvSpPr>
          <p:cNvPr id="116740" name="Rectangle 2"/>
          <p:cNvSpPr>
            <a:spLocks noChangeArrowheads="1"/>
          </p:cNvSpPr>
          <p:nvPr>
            <p:ph type="body" idx="1"/>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BB191286-2EAB-434A-BDB3-3A9FE144E3E1}" type="slidenum">
              <a:rPr lang="en-US" smtClean="0"/>
              <a:pPr/>
              <a:t>88</a:t>
            </a:fld>
            <a:endParaRPr lang="en-US" smtClean="0"/>
          </a:p>
        </p:txBody>
      </p:sp>
      <p:sp>
        <p:nvSpPr>
          <p:cNvPr id="117763" name="Rectangle 2"/>
          <p:cNvSpPr>
            <a:spLocks noRo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FF60F585-30AE-4DEE-A469-55C84D110BE3}" type="slidenum">
              <a:rPr lang="en-US" smtClean="0"/>
              <a:pPr/>
              <a:t>91</a:t>
            </a:fld>
            <a:endParaRPr lang="en-US" smtClean="0"/>
          </a:p>
        </p:txBody>
      </p:sp>
      <p:sp>
        <p:nvSpPr>
          <p:cNvPr id="118787" name="Rectangle 2"/>
          <p:cNvSpPr>
            <a:spLocks noRo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r>
              <a:rPr lang="en-US" smtClean="0"/>
              <a:t>You need to know the physical features of the pests likely to be encountered, characteristics of the damage they cause, their development and biology, whether they are continuous, sporadic or potential pests, and what your control goal is.</a:t>
            </a:r>
            <a:br>
              <a:rPr lang="en-US" smtClean="0"/>
            </a:b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233B73DC-0DF7-4B67-B232-A47B7F6F354D}" type="slidenum">
              <a:rPr lang="en-GB" smtClean="0"/>
              <a:pPr/>
              <a:t>19</a:t>
            </a:fld>
            <a:endParaRPr lang="en-GB" smtClean="0"/>
          </a:p>
        </p:txBody>
      </p:sp>
      <p:sp>
        <p:nvSpPr>
          <p:cNvPr id="98307" name="Rectangle 1"/>
          <p:cNvSpPr>
            <a:spLocks noChangeArrowheads="1" noTextEdit="1"/>
          </p:cNvSpPr>
          <p:nvPr>
            <p:ph type="sldImg"/>
          </p:nvPr>
        </p:nvSpPr>
        <p:spPr>
          <a:solidFill>
            <a:srgbClr val="FFFFFF"/>
          </a:solidFill>
          <a:ln/>
        </p:spPr>
      </p:sp>
      <p:sp>
        <p:nvSpPr>
          <p:cNvPr id="98308" name="Rectangle 2"/>
          <p:cNvSpPr>
            <a:spLocks noChangeArrowheads="1"/>
          </p:cNvSpPr>
          <p:nvPr>
            <p:ph type="body" idx="1"/>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CE50F954-E76E-4C28-8A84-DC277A2EDC33}" type="slidenum">
              <a:rPr lang="en-GB" smtClean="0"/>
              <a:pPr/>
              <a:t>20</a:t>
            </a:fld>
            <a:endParaRPr lang="en-GB" smtClean="0"/>
          </a:p>
        </p:txBody>
      </p:sp>
      <p:sp>
        <p:nvSpPr>
          <p:cNvPr id="99331" name="Rectangle 1"/>
          <p:cNvSpPr>
            <a:spLocks noChangeArrowheads="1" noTextEdit="1"/>
          </p:cNvSpPr>
          <p:nvPr>
            <p:ph type="sldImg"/>
          </p:nvPr>
        </p:nvSpPr>
        <p:spPr>
          <a:solidFill>
            <a:srgbClr val="FFFFFF"/>
          </a:solidFill>
          <a:ln/>
        </p:spPr>
      </p:sp>
      <p:sp>
        <p:nvSpPr>
          <p:cNvPr id="99332" name="Rectangle 2"/>
          <p:cNvSpPr>
            <a:spLocks noChangeArrowheads="1"/>
          </p:cNvSpPr>
          <p:nvPr>
            <p:ph type="body" idx="1"/>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F1BF5E32-F4B4-46DC-894A-0BBF98D8CD5D}" type="slidenum">
              <a:rPr lang="en-GB" smtClean="0"/>
              <a:pPr/>
              <a:t>21</a:t>
            </a:fld>
            <a:endParaRPr lang="en-GB" smtClean="0"/>
          </a:p>
        </p:txBody>
      </p:sp>
      <p:sp>
        <p:nvSpPr>
          <p:cNvPr id="100355" name="Rectangle 1"/>
          <p:cNvSpPr>
            <a:spLocks noChangeArrowheads="1" noTextEdit="1"/>
          </p:cNvSpPr>
          <p:nvPr>
            <p:ph type="sldImg"/>
          </p:nvPr>
        </p:nvSpPr>
        <p:spPr>
          <a:solidFill>
            <a:srgbClr val="FFFFFF"/>
          </a:solidFill>
          <a:ln/>
        </p:spPr>
      </p:sp>
      <p:sp>
        <p:nvSpPr>
          <p:cNvPr id="100356" name="Rectangle 2"/>
          <p:cNvSpPr>
            <a:spLocks noChangeArrowheads="1"/>
          </p:cNvSpPr>
          <p:nvPr>
            <p:ph type="body" idx="1"/>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26E920BB-EA9E-47FD-AA8E-78E225CC9DA5}" type="slidenum">
              <a:rPr lang="en-GB" smtClean="0"/>
              <a:pPr/>
              <a:t>23</a:t>
            </a:fld>
            <a:endParaRPr lang="en-GB" smtClean="0"/>
          </a:p>
        </p:txBody>
      </p:sp>
      <p:sp>
        <p:nvSpPr>
          <p:cNvPr id="101379" name="Rectangle 1"/>
          <p:cNvSpPr>
            <a:spLocks noChangeArrowheads="1" noTextEdit="1"/>
          </p:cNvSpPr>
          <p:nvPr>
            <p:ph type="sldImg"/>
          </p:nvPr>
        </p:nvSpPr>
        <p:spPr>
          <a:solidFill>
            <a:srgbClr val="FFFFFF"/>
          </a:solidFill>
          <a:ln/>
        </p:spPr>
      </p:sp>
      <p:sp>
        <p:nvSpPr>
          <p:cNvPr id="101380" name="Rectangle 2"/>
          <p:cNvSpPr>
            <a:spLocks noChangeArrowheads="1"/>
          </p:cNvSpPr>
          <p:nvPr>
            <p:ph type="body" idx="1"/>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AEFE6C91-BCFA-42EB-AF94-82DA169BC34B}" type="slidenum">
              <a:rPr lang="en-GB" smtClean="0"/>
              <a:pPr/>
              <a:t>25</a:t>
            </a:fld>
            <a:endParaRPr lang="en-GB" smtClean="0"/>
          </a:p>
        </p:txBody>
      </p:sp>
      <p:sp>
        <p:nvSpPr>
          <p:cNvPr id="102403" name="Rectangle 1"/>
          <p:cNvSpPr>
            <a:spLocks noChangeArrowheads="1" noTextEdit="1"/>
          </p:cNvSpPr>
          <p:nvPr>
            <p:ph type="sldImg"/>
          </p:nvPr>
        </p:nvSpPr>
        <p:spPr>
          <a:solidFill>
            <a:srgbClr val="FFFFFF"/>
          </a:solidFill>
          <a:ln/>
        </p:spPr>
      </p:sp>
      <p:sp>
        <p:nvSpPr>
          <p:cNvPr id="102404" name="Rectangle 2"/>
          <p:cNvSpPr>
            <a:spLocks noChangeArrowheads="1"/>
          </p:cNvSpPr>
          <p:nvPr>
            <p:ph type="body" idx="1"/>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D825CAB6-8AEF-46D1-84F7-0F684DF48E68}" type="slidenum">
              <a:rPr lang="en-GB" smtClean="0"/>
              <a:pPr/>
              <a:t>28</a:t>
            </a:fld>
            <a:endParaRPr lang="en-GB" smtClean="0"/>
          </a:p>
        </p:txBody>
      </p:sp>
      <p:sp>
        <p:nvSpPr>
          <p:cNvPr id="103427" name="Rectangle 1"/>
          <p:cNvSpPr>
            <a:spLocks noChangeArrowheads="1" noTextEdit="1"/>
          </p:cNvSpPr>
          <p:nvPr>
            <p:ph type="sldImg"/>
          </p:nvPr>
        </p:nvSpPr>
        <p:spPr>
          <a:solidFill>
            <a:srgbClr val="FFFFFF"/>
          </a:solidFill>
          <a:ln/>
        </p:spPr>
      </p:sp>
      <p:sp>
        <p:nvSpPr>
          <p:cNvPr id="103428" name="Rectangle 2"/>
          <p:cNvSpPr>
            <a:spLocks noChangeArrowheads="1"/>
          </p:cNvSpPr>
          <p:nvPr>
            <p:ph type="body" idx="1"/>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F255C22C-772E-4DE4-A950-FCF20ADAACDE}" type="slidenum">
              <a:rPr lang="en-GB" smtClean="0"/>
              <a:pPr/>
              <a:t>30</a:t>
            </a:fld>
            <a:endParaRPr lang="en-GB" smtClean="0"/>
          </a:p>
        </p:txBody>
      </p:sp>
      <p:sp>
        <p:nvSpPr>
          <p:cNvPr id="104451" name="Rectangle 1"/>
          <p:cNvSpPr>
            <a:spLocks noChangeArrowheads="1" noTextEdit="1"/>
          </p:cNvSpPr>
          <p:nvPr>
            <p:ph type="sldImg"/>
          </p:nvPr>
        </p:nvSpPr>
        <p:spPr>
          <a:solidFill>
            <a:srgbClr val="FFFFFF"/>
          </a:solidFill>
          <a:ln/>
        </p:spPr>
      </p:sp>
      <p:sp>
        <p:nvSpPr>
          <p:cNvPr id="104452" name="Rectangle 2"/>
          <p:cNvSpPr>
            <a:spLocks noChangeArrowheads="1"/>
          </p:cNvSpPr>
          <p:nvPr>
            <p:ph type="body" idx="1"/>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5EE708-3397-4C1B-A1CF-406C577CC64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C175A5-4F62-437C-963D-08AE15A6676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D428C9-FC6F-4666-B0EE-61AEC2ED9E7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6020" y="609600"/>
            <a:ext cx="777196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s-ES_tradnl"/>
          </a:p>
        </p:txBody>
      </p:sp>
      <p:sp>
        <p:nvSpPr>
          <p:cNvPr id="4" name="Rectangle 5"/>
          <p:cNvSpPr>
            <a:spLocks noGrp="1" noChangeArrowheads="1"/>
          </p:cNvSpPr>
          <p:nvPr>
            <p:ph type="ftr" sz="quarter" idx="11"/>
          </p:nvPr>
        </p:nvSpPr>
        <p:spPr/>
        <p:txBody>
          <a:bodyPr/>
          <a:lstStyle>
            <a:lvl1pPr>
              <a:defRPr/>
            </a:lvl1pPr>
          </a:lstStyle>
          <a:p>
            <a:pPr>
              <a:defRPr/>
            </a:pPr>
            <a:endParaRPr lang="es-ES_tradnl"/>
          </a:p>
        </p:txBody>
      </p:sp>
      <p:sp>
        <p:nvSpPr>
          <p:cNvPr id="5" name="Rectangle 6"/>
          <p:cNvSpPr>
            <a:spLocks noGrp="1" noChangeArrowheads="1"/>
          </p:cNvSpPr>
          <p:nvPr>
            <p:ph type="sldNum" sz="quarter" idx="12"/>
          </p:nvPr>
        </p:nvSpPr>
        <p:spPr/>
        <p:txBody>
          <a:bodyPr/>
          <a:lstStyle>
            <a:lvl1pPr>
              <a:defRPr/>
            </a:lvl1pPr>
          </a:lstStyle>
          <a:p>
            <a:pPr>
              <a:defRPr/>
            </a:pPr>
            <a:fld id="{3E603EEE-02DA-4AD2-917F-D57D67D299ED}" type="slidenum">
              <a:rPr lang="es-ES_tradnl"/>
              <a:pPr>
                <a:defRPr/>
              </a:pPr>
              <a:t>‹#›</a:t>
            </a:fld>
            <a:endParaRPr lang="es-ES_tradnl"/>
          </a:p>
        </p:txBody>
      </p:sp>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C761CB-2162-401A-ACC5-D54FC506EAD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9CFD2E-4FA1-4DD9-8F20-5DB849EC153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B86F48-4EEF-43D6-AF97-A461E88FCD4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D52063B-93AE-4A20-8AE8-6C1511E7F05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D1BABA-C605-4073-9189-8DC31C2C7A6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8F632A-7737-4677-BCA6-3F310FD2349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C5DBBA-8DB3-4784-82B0-4363D739C09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F7E40E-33F3-424A-85AA-E70DE49A046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a:defRPr/>
            </a:pPr>
            <a:fld id="{88F8DC14-96A7-4BB6-B4F6-958D16C06E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google.com/url?sa=i&amp;rct=j&amp;q=&amp;esrc=s&amp;source=images&amp;cd=&amp;cad=rja&amp;uact=8&amp;ved=0ahUKEwjEtOah-tLWAhWDW5QKHaK_Du4QjRwIBw&amp;url=http%3A%2F%2Fbutterflycircle.blogspot.com%2F2011%2F10%2Flife-history-of-common-mormon.html&amp;psig=AOvVaw1zUzZzg0lpfRbR51nEmbDr&amp;ust=1507068590374631"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l8I3i-tLWAhWEmJQKHacRC-YQjRwIBw&amp;url=http%3A%2F%2Fwww.projectnoah.org%2Fspottings%2F11376178&amp;psig=AOvVaw1zUzZzg0lpfRbR51nEmbDr&amp;ust=150706859037463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google.com/url?sa=i&amp;rct=j&amp;q=&amp;esrc=s&amp;source=images&amp;cd=&amp;cad=rja&amp;uact=8&amp;ved=0ahUKEwj7ouXE_9LWAhXDjJQKHXiBDLAQjRwIBw&amp;url=https%3A%2F%2Fwww.slideshare.net%2FDebjyotiChakraborty3%2Fpest-of-pulses&amp;psig=AOvVaw0XDT6Otk7O50kbKWJJifBJ&amp;ust=1507070006092553"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google.com/url?sa=i&amp;rct=j&amp;q=&amp;esrc=s&amp;source=images&amp;cd=&amp;cad=rja&amp;uact=8&amp;ved=0ahUKEwj9mMnR-9LWAhXDm5QKHfmBAdoQjRwIBw&amp;url=http%3A%2F%2Fwww.flutters.org%2Fhome%2Fphotogallery%2Findex.php%3Flevel%3Dpicture%26id%3D2097&amp;psig=AOvVaw0F3JKUwLr7U4WQ_Na57y7f&amp;ust=1507068946018962"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google.com/url?sa=i&amp;rct=j&amp;q=&amp;esrc=s&amp;source=images&amp;cd=&amp;cad=rja&amp;uact=8&amp;ved=0ahUKEwiEiazHgtPWAhVCHpQKHSPcAq8QjRwIBw&amp;url=http%3A%2F%2Fwww.pestnet.org%2Ffact_sheets%2Fpumpkin_beetle_040.htm&amp;psig=AOvVaw17DLV2aww5H4nnN_E-UigX&amp;ust=1507070805101434"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google.com/url?sa=i&amp;rct=j&amp;q=&amp;esrc=s&amp;source=images&amp;cd=&amp;ved=0ahUKEwilsPKD_NLWAhVJjJQKHQOSBzIQjRwIBw&amp;url=https%3A%2F%2Fwww.slideshare.net%2FAllahDadKhan%2Fbanana-insects-a-lecture-to-tot-trainees-ffs-by-mr-allah-dad-khan-provincial-coordinator-ipm-kpk-minfal-pakistan&amp;psig=AOvVaw0F3JKUwLr7U4WQ_Na57y7f&amp;ust=1507068946018962"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www.planetnatural.com/pest-problem-solver/houseplant-pests/leafminer-contro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google.com/url?sa=i&amp;rct=j&amp;q=&amp;esrc=s&amp;source=images&amp;cd=&amp;cad=rja&amp;uact=8&amp;ved=0ahUKEwiM18DbiNPWAhUMl5QKHQp5DG0QjRwIBw&amp;url=http%3A%2F%2Fwww.extento.hawaii.edu%2Fkbase%2Fcrop%2Ftype%2Fadoretus.htm&amp;psig=AOvVaw2tjHcEMidpU3ihTF2QF2X5&amp;ust=1507072465020819"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google.com/url?sa=i&amp;rct=j&amp;q=&amp;esrc=s&amp;source=images&amp;cd=&amp;cad=rja&amp;uact=8&amp;ved=0ahUKEwiv-fLNidPWAhWGI5QKHYDnC4YQjRwIBw&amp;url=http%3A%2F%2Fwildlifecapiz.blogspot.com%2F2012%2F01%2Fstink-bugs.html&amp;psig=AOvVaw2bZaWNgO66jTGcbAZMwtKL&amp;ust=1507072668882294" TargetMode="Externa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hyperlink" Target="http://www.google.com/url?sa=i&amp;rct=j&amp;q=&amp;esrc=s&amp;source=images&amp;cd=&amp;cad=rja&amp;uact=8&amp;ved=0ahUKEwi_yOG3idPWAhVMoZQKHdTUAQcQjRwIBw&amp;url=http%3A%2F%2Fwww.natureloveyou.sg%2FMinibeast-Bug%2FPhysomerus%2520grossipes%2FMain.html&amp;psig=AOvVaw2bZaWNgO66jTGcbAZMwtKL&amp;ust=150707266888229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slideLayout" Target="../slideLayouts/slideLayout2.xml"/><Relationship Id="rId5" Type="http://schemas.openxmlformats.org/officeDocument/2006/relationships/image" Target="../media/image71.wmf"/><Relationship Id="rId4" Type="http://schemas.openxmlformats.org/officeDocument/2006/relationships/image" Target="../media/image70.wmf"/></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www.google.com/url?sa=i&amp;rct=j&amp;q=&amp;esrc=s&amp;source=images&amp;cd=&amp;cad=rja&amp;uact=8&amp;ved=0ahUKEwj1zf3fitPWAhWLFpQKHfIgDxwQjRwIBw&amp;url=http%3A%2F%2Fwww.pestnet.org%2Ffact_sheets%2Fpoinciana_looper_moth_251.htm&amp;psig=AOvVaw2ic3xVsJRp2CAgVXH15NTJ&amp;ust=1507072948756847" TargetMode="Externa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hyperlink" Target="http://www.google.com/url?sa=i&amp;rct=j&amp;q=&amp;esrc=s&amp;source=images&amp;cd=&amp;cad=rja&amp;uact=8&amp;ved=0ahUKEwis88-1itPWAhVGKpQKHbuwD2IQjRwIBw&amp;url=http%3A%2F%2Fdearlep.tw%2Fspecies.html%3Fnamecode%3D346643&amp;psig=AOvVaw2ic3xVsJRp2CAgVXH15NTJ&amp;ust=1507072948756847"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google.com/url?sa=i&amp;rct=j&amp;q=&amp;esrc=s&amp;source=images&amp;cd=&amp;cad=rja&amp;uact=8&amp;ved=0ahUKEwjP4-WljNPWAhVKlZQKHSjPBwQQjRwIBw&amp;url=http%3A%2F%2Ftvplandscape.blogspot.com%2F2014%2F03%2Fblog-post_7166.html&amp;psig=AOvVaw3Lsyn6JtNLwPZ9OxKsir7D&amp;ust=1507073243179105" TargetMode="Externa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hyperlink" Target="http://www.google.com/url?sa=i&amp;rct=j&amp;q=&amp;esrc=s&amp;source=images&amp;cd=&amp;cad=rja&amp;uact=8&amp;ved=0ahUKEwiW29nTi9PWAhUEn5QKHSMLC_sQjRwIBw&amp;url=http%3A%2F%2Ftaieol.tw%2Fpages%2F99397&amp;psig=AOvVaw3Lsyn6JtNLwPZ9OxKsir7D&amp;ust=1507073243179105"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p:txBody>
          <a:bodyPr/>
          <a:lstStyle/>
          <a:p>
            <a:pPr eaLnBrk="1" hangingPunct="1"/>
            <a:endParaRPr lang="en-US" smtClean="0"/>
          </a:p>
        </p:txBody>
      </p:sp>
      <p:pic>
        <p:nvPicPr>
          <p:cNvPr id="3075" name="Picture 4" descr="P405003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076" name="Rectangle 5"/>
          <p:cNvSpPr>
            <a:spLocks noGrp="1" noChangeArrowheads="1"/>
          </p:cNvSpPr>
          <p:nvPr>
            <p:ph type="title"/>
          </p:nvPr>
        </p:nvSpPr>
        <p:spPr>
          <a:xfrm>
            <a:off x="0" y="0"/>
            <a:ext cx="9144000" cy="1447800"/>
          </a:xfrm>
          <a:noFill/>
        </p:spPr>
        <p:txBody>
          <a:bodyPr/>
          <a:lstStyle/>
          <a:p>
            <a:pPr eaLnBrk="1" hangingPunct="1"/>
            <a:r>
              <a:rPr lang="en-US" dirty="0" smtClean="0">
                <a:solidFill>
                  <a:schemeClr val="bg1"/>
                </a:solidFill>
              </a:rPr>
              <a:t>October 3, 2017</a:t>
            </a:r>
            <a:r>
              <a:rPr lang="en-US" dirty="0" smtClean="0">
                <a:solidFill>
                  <a:schemeClr val="bg1"/>
                </a:solidFill>
              </a:rPr>
              <a:t/>
            </a:r>
            <a:br>
              <a:rPr lang="en-US" dirty="0" smtClean="0">
                <a:solidFill>
                  <a:schemeClr val="bg1"/>
                </a:solidFill>
              </a:rPr>
            </a:br>
            <a:endParaRPr lang="en-US" dirty="0" smtClean="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81000" y="228600"/>
            <a:ext cx="8382000" cy="685800"/>
          </a:xfrm>
        </p:spPr>
        <p:txBody>
          <a:bodyPr/>
          <a:lstStyle/>
          <a:p>
            <a:pPr eaLnBrk="1" hangingPunct="1"/>
            <a:r>
              <a:rPr lang="en-US" sz="3600" smtClean="0"/>
              <a:t>Greenhouse ensign coccid, </a:t>
            </a:r>
            <a:r>
              <a:rPr lang="en-US" sz="3600" i="1" smtClean="0"/>
              <a:t>Orthezia insignis</a:t>
            </a:r>
          </a:p>
        </p:txBody>
      </p:sp>
      <p:pic>
        <p:nvPicPr>
          <p:cNvPr id="12291" name="Picture 3" descr="Ensign%20coccid"/>
          <p:cNvPicPr>
            <a:picLocks noChangeAspect="1" noChangeArrowheads="1"/>
          </p:cNvPicPr>
          <p:nvPr/>
        </p:nvPicPr>
        <p:blipFill>
          <a:blip r:embed="rId2" cstate="print"/>
          <a:srcRect/>
          <a:stretch>
            <a:fillRect/>
          </a:stretch>
        </p:blipFill>
        <p:spPr bwMode="auto">
          <a:xfrm>
            <a:off x="533400" y="1295400"/>
            <a:ext cx="8001000" cy="5391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P4140005"/>
          <p:cNvPicPr>
            <a:picLocks noChangeAspect="1" noChangeArrowheads="1"/>
          </p:cNvPicPr>
          <p:nvPr/>
        </p:nvPicPr>
        <p:blipFill>
          <a:blip r:embed="rId2" cstate="print">
            <a:lum bright="24000"/>
          </a:blip>
          <a:srcRect/>
          <a:stretch>
            <a:fillRect/>
          </a:stretch>
        </p:blipFill>
        <p:spPr bwMode="auto">
          <a:xfrm>
            <a:off x="0" y="0"/>
            <a:ext cx="9144000" cy="6858000"/>
          </a:xfrm>
          <a:prstGeom prst="rect">
            <a:avLst/>
          </a:prstGeom>
          <a:noFill/>
          <a:ln w="9525">
            <a:noFill/>
            <a:miter lim="800000"/>
            <a:headEnd/>
            <a:tailEnd/>
          </a:ln>
        </p:spPr>
      </p:pic>
      <p:sp>
        <p:nvSpPr>
          <p:cNvPr id="93187" name="Rectangle 3"/>
          <p:cNvSpPr>
            <a:spLocks noGrp="1" noChangeArrowheads="1"/>
          </p:cNvSpPr>
          <p:nvPr>
            <p:ph type="body" idx="1"/>
          </p:nvPr>
        </p:nvSpPr>
        <p:spPr>
          <a:noFill/>
        </p:spPr>
        <p:txBody>
          <a:bodyPr/>
          <a:lstStyle/>
          <a:p>
            <a:r>
              <a:rPr lang="en-US" smtClean="0"/>
              <a:t>What kind of pest are present </a:t>
            </a:r>
          </a:p>
          <a:p>
            <a:r>
              <a:rPr lang="en-US" smtClean="0"/>
              <a:t>Are the numbers great enough to warrant control?</a:t>
            </a:r>
          </a:p>
          <a:p>
            <a:r>
              <a:rPr lang="en-US" smtClean="0"/>
              <a:t>When is the right time to begin control?</a:t>
            </a:r>
          </a:p>
          <a:p>
            <a:r>
              <a:rPr lang="en-US" smtClean="0"/>
              <a:t>Have the control efforts successfully reduced the number of pests? </a:t>
            </a:r>
          </a:p>
        </p:txBody>
      </p:sp>
      <p:sp>
        <p:nvSpPr>
          <p:cNvPr id="93188" name="Rectangle 4"/>
          <p:cNvSpPr>
            <a:spLocks noChangeArrowheads="1"/>
          </p:cNvSpPr>
          <p:nvPr/>
        </p:nvSpPr>
        <p:spPr bwMode="auto">
          <a:xfrm>
            <a:off x="609600" y="533400"/>
            <a:ext cx="8229600" cy="1371600"/>
          </a:xfrm>
          <a:prstGeom prst="rect">
            <a:avLst/>
          </a:prstGeom>
          <a:noFill/>
          <a:ln w="9525">
            <a:noFill/>
            <a:miter lim="800000"/>
            <a:headEnd/>
            <a:tailEnd/>
          </a:ln>
        </p:spPr>
        <p:txBody>
          <a:bodyPr anchor="ctr"/>
          <a:lstStyle/>
          <a:p>
            <a:pPr algn="ctr"/>
            <a:r>
              <a:rPr lang="en-US" sz="4400">
                <a:solidFill>
                  <a:schemeClr val="tx2"/>
                </a:solidFill>
              </a:rPr>
              <a:t>Pest Monitoring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phidcottomn146ba"/>
          <p:cNvPicPr>
            <a:picLocks noChangeAspect="1" noChangeArrowheads="1"/>
          </p:cNvPicPr>
          <p:nvPr/>
        </p:nvPicPr>
        <p:blipFill>
          <a:blip r:embed="rId2" cstate="print"/>
          <a:srcRect r="30302" b="13954"/>
          <a:stretch>
            <a:fillRect/>
          </a:stretch>
        </p:blipFill>
        <p:spPr bwMode="auto">
          <a:xfrm>
            <a:off x="1981200" y="2362200"/>
            <a:ext cx="5334000" cy="4289425"/>
          </a:xfrm>
          <a:prstGeom prst="rect">
            <a:avLst/>
          </a:prstGeom>
          <a:noFill/>
          <a:ln w="9525">
            <a:noFill/>
            <a:miter lim="800000"/>
            <a:headEnd/>
            <a:tailEnd/>
          </a:ln>
        </p:spPr>
      </p:pic>
      <p:sp>
        <p:nvSpPr>
          <p:cNvPr id="13315" name="Text Box 3"/>
          <p:cNvSpPr txBox="1">
            <a:spLocks noChangeArrowheads="1"/>
          </p:cNvSpPr>
          <p:nvPr/>
        </p:nvSpPr>
        <p:spPr bwMode="auto">
          <a:xfrm>
            <a:off x="2819400" y="1752600"/>
            <a:ext cx="3722688" cy="396875"/>
          </a:xfrm>
          <a:prstGeom prst="rect">
            <a:avLst/>
          </a:prstGeom>
          <a:noFill/>
          <a:ln w="9525">
            <a:noFill/>
            <a:miter lim="800000"/>
            <a:headEnd/>
            <a:tailEnd/>
          </a:ln>
        </p:spPr>
        <p:txBody>
          <a:bodyPr wrap="none">
            <a:spAutoFit/>
          </a:bodyPr>
          <a:lstStyle/>
          <a:p>
            <a:r>
              <a:rPr lang="en-US" sz="2000">
                <a:solidFill>
                  <a:schemeClr val="tx1"/>
                </a:solidFill>
              </a:rPr>
              <a:t>18 different species on Guam</a:t>
            </a:r>
          </a:p>
        </p:txBody>
      </p:sp>
      <p:sp>
        <p:nvSpPr>
          <p:cNvPr id="13316" name="Text Box 4"/>
          <p:cNvSpPr txBox="1">
            <a:spLocks noChangeArrowheads="1"/>
          </p:cNvSpPr>
          <p:nvPr/>
        </p:nvSpPr>
        <p:spPr bwMode="auto">
          <a:xfrm>
            <a:off x="3657600" y="762000"/>
            <a:ext cx="1903413" cy="701675"/>
          </a:xfrm>
          <a:prstGeom prst="rect">
            <a:avLst/>
          </a:prstGeom>
          <a:noFill/>
          <a:ln w="9525">
            <a:noFill/>
            <a:miter lim="800000"/>
            <a:headEnd/>
            <a:tailEnd/>
          </a:ln>
        </p:spPr>
        <p:txBody>
          <a:bodyPr wrap="none">
            <a:spAutoFit/>
          </a:bodyPr>
          <a:lstStyle/>
          <a:p>
            <a:r>
              <a:rPr lang="en-US" sz="4000">
                <a:solidFill>
                  <a:schemeClr val="tx1"/>
                </a:solidFill>
              </a:rPr>
              <a:t>Aphids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ottonaphid"/>
          <p:cNvPicPr>
            <a:picLocks noChangeAspect="1" noChangeArrowheads="1"/>
          </p:cNvPicPr>
          <p:nvPr/>
        </p:nvPicPr>
        <p:blipFill>
          <a:blip r:embed="rId2" cstate="print"/>
          <a:srcRect/>
          <a:stretch>
            <a:fillRect/>
          </a:stretch>
        </p:blipFill>
        <p:spPr bwMode="auto">
          <a:xfrm>
            <a:off x="1752600" y="1644650"/>
            <a:ext cx="5562600" cy="4375150"/>
          </a:xfrm>
          <a:prstGeom prst="rect">
            <a:avLst/>
          </a:prstGeom>
          <a:noFill/>
          <a:ln w="9525">
            <a:noFill/>
            <a:miter lim="800000"/>
            <a:headEnd/>
            <a:tailEnd/>
          </a:ln>
        </p:spPr>
      </p:pic>
      <p:sp>
        <p:nvSpPr>
          <p:cNvPr id="14339" name="Line 3"/>
          <p:cNvSpPr>
            <a:spLocks noChangeShapeType="1"/>
          </p:cNvSpPr>
          <p:nvPr/>
        </p:nvSpPr>
        <p:spPr bwMode="auto">
          <a:xfrm flipH="1">
            <a:off x="6858000" y="2971800"/>
            <a:ext cx="990600" cy="609600"/>
          </a:xfrm>
          <a:prstGeom prst="line">
            <a:avLst/>
          </a:prstGeom>
          <a:noFill/>
          <a:ln w="38100">
            <a:solidFill>
              <a:schemeClr val="tx1"/>
            </a:solidFill>
            <a:round/>
            <a:headEnd/>
            <a:tailEnd type="triangle" w="med" len="med"/>
          </a:ln>
        </p:spPr>
        <p:txBody>
          <a:bodyPr/>
          <a:lstStyle/>
          <a:p>
            <a:endParaRPr lang="en-US"/>
          </a:p>
        </p:txBody>
      </p:sp>
      <p:sp>
        <p:nvSpPr>
          <p:cNvPr id="14340" name="Text Box 4"/>
          <p:cNvSpPr txBox="1">
            <a:spLocks noChangeArrowheads="1"/>
          </p:cNvSpPr>
          <p:nvPr/>
        </p:nvSpPr>
        <p:spPr bwMode="auto">
          <a:xfrm>
            <a:off x="7772400" y="2590800"/>
            <a:ext cx="971550" cy="641350"/>
          </a:xfrm>
          <a:prstGeom prst="rect">
            <a:avLst/>
          </a:prstGeom>
          <a:noFill/>
          <a:ln w="9525">
            <a:noFill/>
            <a:miter lim="800000"/>
            <a:headEnd/>
            <a:tailEnd/>
          </a:ln>
        </p:spPr>
        <p:txBody>
          <a:bodyPr wrap="none">
            <a:spAutoFit/>
          </a:bodyPr>
          <a:lstStyle/>
          <a:p>
            <a:pPr algn="ctr"/>
            <a:r>
              <a:rPr lang="en-US" sz="1800">
                <a:solidFill>
                  <a:schemeClr val="tx1"/>
                </a:solidFill>
              </a:rPr>
              <a:t>winged</a:t>
            </a:r>
          </a:p>
          <a:p>
            <a:pPr algn="ctr"/>
            <a:r>
              <a:rPr lang="en-US" sz="1800">
                <a:solidFill>
                  <a:schemeClr val="tx1"/>
                </a:solidFill>
              </a:rPr>
              <a:t>aphid</a:t>
            </a:r>
          </a:p>
        </p:txBody>
      </p:sp>
      <p:sp>
        <p:nvSpPr>
          <p:cNvPr id="14341" name="Text Box 5"/>
          <p:cNvSpPr txBox="1">
            <a:spLocks noChangeArrowheads="1"/>
          </p:cNvSpPr>
          <p:nvPr/>
        </p:nvSpPr>
        <p:spPr bwMode="auto">
          <a:xfrm>
            <a:off x="2955925" y="722313"/>
            <a:ext cx="3140075" cy="641350"/>
          </a:xfrm>
          <a:prstGeom prst="rect">
            <a:avLst/>
          </a:prstGeom>
          <a:noFill/>
          <a:ln w="9525">
            <a:noFill/>
            <a:miter lim="800000"/>
            <a:headEnd/>
            <a:tailEnd/>
          </a:ln>
        </p:spPr>
        <p:txBody>
          <a:bodyPr>
            <a:spAutoFit/>
          </a:bodyPr>
          <a:lstStyle/>
          <a:p>
            <a:pPr algn="ctr"/>
            <a:r>
              <a:rPr lang="en-US" sz="3600">
                <a:solidFill>
                  <a:schemeClr val="tx1"/>
                </a:solidFill>
              </a:rPr>
              <a:t>Aphids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AN report\P3250042.JPG"/>
          <p:cNvPicPr>
            <a:picLocks noChangeAspect="1" noChangeArrowheads="1"/>
          </p:cNvPicPr>
          <p:nvPr/>
        </p:nvPicPr>
        <p:blipFill>
          <a:blip r:embed="rId2" cstate="print"/>
          <a:srcRect/>
          <a:stretch>
            <a:fillRect/>
          </a:stretch>
        </p:blipFill>
        <p:spPr bwMode="auto">
          <a:xfrm>
            <a:off x="1" y="0"/>
            <a:ext cx="9143999" cy="6857999"/>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endParaRPr lang="en-US" smtClean="0"/>
          </a:p>
        </p:txBody>
      </p:sp>
      <p:sp>
        <p:nvSpPr>
          <p:cNvPr id="16387" name="Rectangle 3"/>
          <p:cNvSpPr>
            <a:spLocks noGrp="1" noChangeArrowheads="1"/>
          </p:cNvSpPr>
          <p:nvPr>
            <p:ph type="body" idx="1"/>
          </p:nvPr>
        </p:nvSpPr>
        <p:spPr/>
        <p:txBody>
          <a:bodyPr/>
          <a:lstStyle/>
          <a:p>
            <a:endParaRPr lang="en-US" smtClean="0"/>
          </a:p>
        </p:txBody>
      </p:sp>
      <p:pic>
        <p:nvPicPr>
          <p:cNvPr id="16388" name="Picture 4" descr="P1250049"/>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425575" y="274638"/>
            <a:ext cx="5808663" cy="1143000"/>
          </a:xfrm>
        </p:spPr>
        <p:txBody>
          <a:bodyPr/>
          <a:lstStyle/>
          <a:p>
            <a:pPr eaLnBrk="1" hangingPunct="1"/>
            <a:endParaRPr lang="en-US" smtClean="0"/>
          </a:p>
        </p:txBody>
      </p:sp>
      <p:pic>
        <p:nvPicPr>
          <p:cNvPr id="17411" name="Picture 3" descr="DSCN0466"/>
          <p:cNvPicPr>
            <a:picLocks noChangeAspect="1" noChangeArrowheads="1"/>
          </p:cNvPicPr>
          <p:nvPr>
            <p:ph idx="1"/>
          </p:nvPr>
        </p:nvPicPr>
        <p:blipFill>
          <a:blip r:embed="rId2" cstate="print"/>
          <a:srcRect/>
          <a:stretch>
            <a:fillRect/>
          </a:stretch>
        </p:blipFill>
        <p:spPr>
          <a:xfrm>
            <a:off x="0" y="0"/>
            <a:ext cx="9144000" cy="6858000"/>
          </a:xfrm>
          <a:ln>
            <a:solidFill>
              <a:schemeClr val="accent2"/>
            </a:solidFill>
          </a:ln>
        </p:spPr>
      </p:pic>
      <p:sp>
        <p:nvSpPr>
          <p:cNvPr id="17412" name="Text Box 4"/>
          <p:cNvSpPr txBox="1">
            <a:spLocks noChangeArrowheads="1"/>
          </p:cNvSpPr>
          <p:nvPr/>
        </p:nvSpPr>
        <p:spPr bwMode="auto">
          <a:xfrm>
            <a:off x="1981200" y="228600"/>
            <a:ext cx="4724400" cy="701675"/>
          </a:xfrm>
          <a:prstGeom prst="rect">
            <a:avLst/>
          </a:prstGeom>
          <a:noFill/>
          <a:ln w="9525">
            <a:noFill/>
            <a:miter lim="800000"/>
            <a:headEnd/>
            <a:tailEnd/>
          </a:ln>
        </p:spPr>
        <p:txBody>
          <a:bodyPr>
            <a:spAutoFit/>
          </a:bodyPr>
          <a:lstStyle/>
          <a:p>
            <a:pPr algn="ctr" eaLnBrk="0" hangingPunct="0">
              <a:spcBef>
                <a:spcPct val="50000"/>
              </a:spcBef>
            </a:pPr>
            <a:r>
              <a:rPr lang="en-US" sz="4000" b="0">
                <a:solidFill>
                  <a:schemeClr val="bg1"/>
                </a:solidFill>
                <a:latin typeface="Times New Roman" pitchFamily="18" charset="0"/>
              </a:rPr>
              <a:t>Spiraling White Fly</a:t>
            </a:r>
          </a:p>
        </p:txBody>
      </p:sp>
    </p:spTree>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Grp="1" noChangeArrowheads="1"/>
          </p:cNvSpPr>
          <p:nvPr>
            <p:ph type="title" idx="4294967295"/>
          </p:nvPr>
        </p:nvSpPr>
        <p:spPr>
          <a:xfrm>
            <a:off x="457200" y="425450"/>
            <a:ext cx="8229600" cy="1373188"/>
          </a:xfrm>
        </p:spPr>
        <p:txBody>
          <a:bodyPr lIns="0" tIns="0" rIns="0" bIns="0">
            <a:spAutoFit/>
          </a:bodyPr>
          <a:lstStyle/>
          <a:p>
            <a:pPr eaLnBrk="1" hangingPunct="1"/>
            <a:endParaRPr lang="en-US" smtClean="0"/>
          </a:p>
        </p:txBody>
      </p:sp>
      <p:pic>
        <p:nvPicPr>
          <p:cNvPr id="18435" name="Picture 2"/>
          <p:cNvPicPr>
            <a:picLocks noChangeAspect="1" noChangeArrowheads="1"/>
          </p:cNvPicPr>
          <p:nvPr/>
        </p:nvPicPr>
        <p:blipFill>
          <a:blip r:embed="rId3" cstate="print"/>
          <a:srcRect/>
          <a:stretch>
            <a:fillRect/>
          </a:stretch>
        </p:blipFill>
        <p:spPr bwMode="auto">
          <a:xfrm>
            <a:off x="0" y="0"/>
            <a:ext cx="9144000" cy="6896100"/>
          </a:xfrm>
          <a:prstGeom prst="rect">
            <a:avLst/>
          </a:prstGeom>
          <a:noFill/>
          <a:ln w="9360">
            <a:solidFill>
              <a:srgbClr val="46562A"/>
            </a:solidFill>
            <a:miter lim="800000"/>
            <a:headEnd/>
            <a:tailEnd/>
          </a:ln>
        </p:spPr>
      </p:pic>
      <p:sp>
        <p:nvSpPr>
          <p:cNvPr id="55299" name="Text Box 3"/>
          <p:cNvSpPr txBox="1">
            <a:spLocks noChangeArrowheads="1"/>
          </p:cNvSpPr>
          <p:nvPr/>
        </p:nvSpPr>
        <p:spPr bwMode="auto">
          <a:xfrm>
            <a:off x="304800" y="228600"/>
            <a:ext cx="3962400" cy="1069975"/>
          </a:xfrm>
          <a:prstGeom prst="rect">
            <a:avLst/>
          </a:prstGeom>
          <a:noFill/>
          <a:ln w="9525">
            <a:noFill/>
            <a:round/>
            <a:headEnd/>
            <a:tailEnd/>
          </a:ln>
          <a:effectLst/>
        </p:spPr>
        <p:txBody>
          <a:bodyPr lIns="90000" tIns="46800" rIns="90000" bIns="46800">
            <a:spAutoFit/>
          </a:bodyPr>
          <a:lstStyle/>
          <a:p>
            <a:pPr>
              <a:spcBef>
                <a:spcPts val="2000"/>
              </a:spcBef>
              <a:buClr>
                <a:srgbClr val="FF9900"/>
              </a:buClr>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200">
                <a:solidFill>
                  <a:srgbClr val="FF9900"/>
                </a:solidFill>
                <a:effectLst>
                  <a:outerShdw blurRad="38100" dist="38100" dir="2700000" algn="tl">
                    <a:srgbClr val="C0C0C0"/>
                  </a:outerShdw>
                </a:effectLst>
                <a:latin typeface="Tahoma" pitchFamily="34" charset="0"/>
              </a:rPr>
              <a:t>Spiraling white fly on guava leaves</a:t>
            </a:r>
          </a:p>
        </p:txBody>
      </p:sp>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idx="4294967295"/>
          </p:nvPr>
        </p:nvSpPr>
        <p:spPr>
          <a:xfrm>
            <a:off x="457200" y="425450"/>
            <a:ext cx="8229600" cy="1373188"/>
          </a:xfrm>
        </p:spPr>
        <p:txBody>
          <a:bodyPr lIns="0" tIns="0" rIns="0" bIns="0">
            <a:spAutoFit/>
          </a:bodyPr>
          <a:lstStyle/>
          <a:p>
            <a:pPr eaLnBrk="1" hangingPunct="1"/>
            <a:endParaRPr lang="en-US" smtClean="0"/>
          </a:p>
        </p:txBody>
      </p:sp>
      <p:pic>
        <p:nvPicPr>
          <p:cNvPr id="1945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360">
            <a:solidFill>
              <a:srgbClr val="46562A"/>
            </a:solidFill>
            <a:miter lim="800000"/>
            <a:headEnd/>
            <a:tailEnd/>
          </a:ln>
        </p:spPr>
      </p:pic>
      <p:sp>
        <p:nvSpPr>
          <p:cNvPr id="57347" name="Text Box 3"/>
          <p:cNvSpPr txBox="1">
            <a:spLocks noChangeArrowheads="1"/>
          </p:cNvSpPr>
          <p:nvPr/>
        </p:nvSpPr>
        <p:spPr bwMode="auto">
          <a:xfrm>
            <a:off x="304800" y="381000"/>
            <a:ext cx="3733800" cy="1192213"/>
          </a:xfrm>
          <a:prstGeom prst="rect">
            <a:avLst/>
          </a:prstGeom>
          <a:noFill/>
          <a:ln w="9525">
            <a:noFill/>
            <a:round/>
            <a:headEnd/>
            <a:tailEnd/>
          </a:ln>
          <a:effectLst/>
        </p:spPr>
        <p:txBody>
          <a:bodyPr lIns="90000" tIns="46800" rIns="90000" bIns="46800">
            <a:spAutoFit/>
          </a:bodyPr>
          <a:lstStyle/>
          <a:p>
            <a:pPr algn="ctr">
              <a:spcBef>
                <a:spcPts val="2250"/>
              </a:spcBef>
              <a:buClr>
                <a:srgbClr val="000000"/>
              </a:buClr>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600">
                <a:solidFill>
                  <a:srgbClr val="000000"/>
                </a:solidFill>
                <a:effectLst>
                  <a:outerShdw blurRad="38100" dist="38100" dir="2700000" algn="tl">
                    <a:srgbClr val="C0C0C0"/>
                  </a:outerShdw>
                </a:effectLst>
                <a:latin typeface="Tahoma" pitchFamily="34" charset="0"/>
              </a:rPr>
              <a:t>Citrus Swallow Tail</a:t>
            </a:r>
          </a:p>
        </p:txBody>
      </p:sp>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2098" name="Picture 2" descr="Related image">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32100" name="Picture 4" descr="egg - Papilio polytes romulus (Common Mormon)"/>
          <p:cNvPicPr>
            <a:picLocks noChangeAspect="1" noChangeArrowheads="1"/>
          </p:cNvPicPr>
          <p:nvPr/>
        </p:nvPicPr>
        <p:blipFill>
          <a:blip r:embed="rId4" cstate="print"/>
          <a:srcRect/>
          <a:stretch>
            <a:fillRect/>
          </a:stretch>
        </p:blipFill>
        <p:spPr bwMode="auto">
          <a:xfrm>
            <a:off x="3733800" y="0"/>
            <a:ext cx="2132266" cy="32004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ChangeArrowheads="1"/>
          </p:cNvSpPr>
          <p:nvPr>
            <p:ph type="title" idx="4294967295"/>
          </p:nvPr>
        </p:nvSpPr>
        <p:spPr>
          <a:xfrm>
            <a:off x="457200" y="425450"/>
            <a:ext cx="8229600" cy="1373188"/>
          </a:xfrm>
        </p:spPr>
        <p:txBody>
          <a:bodyPr lIns="0" tIns="0" rIns="0" bIns="0">
            <a:spAutoFit/>
          </a:bodyPr>
          <a:lstStyle/>
          <a:p>
            <a:pPr eaLnBrk="1" hangingPunct="1"/>
            <a:endParaRPr lang="en-US" smtClean="0"/>
          </a:p>
        </p:txBody>
      </p:sp>
      <p:pic>
        <p:nvPicPr>
          <p:cNvPr id="20486" name="Picture 6" descr="Related image">
            <a:hlinkClick r:id="rId3"/>
          </p:cNvPr>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6" name="Text Box 3"/>
          <p:cNvSpPr txBox="1">
            <a:spLocks noChangeArrowheads="1"/>
          </p:cNvSpPr>
          <p:nvPr/>
        </p:nvSpPr>
        <p:spPr bwMode="auto">
          <a:xfrm>
            <a:off x="2133600" y="5715000"/>
            <a:ext cx="3962400" cy="825500"/>
          </a:xfrm>
          <a:prstGeom prst="rect">
            <a:avLst/>
          </a:prstGeom>
          <a:noFill/>
          <a:ln w="9525">
            <a:noFill/>
            <a:round/>
            <a:headEnd/>
            <a:tailEnd/>
          </a:ln>
          <a:effectLst/>
        </p:spPr>
        <p:txBody>
          <a:bodyPr lIns="90000" tIns="46800" rIns="90000" bIns="46800">
            <a:spAutoFit/>
          </a:bodyPr>
          <a:lstStyle/>
          <a:p>
            <a:pPr algn="ctr">
              <a:spcBef>
                <a:spcPts val="3000"/>
              </a:spcBef>
              <a:buClr>
                <a:srgbClr val="000000"/>
              </a:buClr>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800" dirty="0">
                <a:solidFill>
                  <a:schemeClr val="bg1"/>
                </a:solidFill>
                <a:effectLst>
                  <a:outerShdw blurRad="38100" dist="38100" dir="2700000" algn="tl">
                    <a:srgbClr val="C0C0C0"/>
                  </a:outerShdw>
                </a:effectLst>
                <a:latin typeface="Tahoma" pitchFamily="34" charset="0"/>
              </a:rPr>
              <a:t>Caterpillar</a:t>
            </a:r>
          </a:p>
        </p:txBody>
      </p:sp>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SCN0508-1"/>
          <p:cNvPicPr>
            <a:picLocks noChangeAspect="1" noChangeArrowheads="1"/>
          </p:cNvPicPr>
          <p:nvPr/>
        </p:nvPicPr>
        <p:blipFill>
          <a:blip r:embed="rId2" cstate="print"/>
          <a:srcRect/>
          <a:stretch>
            <a:fillRect/>
          </a:stretch>
        </p:blipFill>
        <p:spPr bwMode="auto">
          <a:xfrm>
            <a:off x="3962400" y="2971800"/>
            <a:ext cx="5181600" cy="3886200"/>
          </a:xfrm>
          <a:prstGeom prst="rect">
            <a:avLst/>
          </a:prstGeom>
          <a:noFill/>
          <a:ln w="9525">
            <a:noFill/>
            <a:miter lim="800000"/>
            <a:headEnd/>
            <a:tailEnd/>
          </a:ln>
        </p:spPr>
      </p:pic>
      <p:pic>
        <p:nvPicPr>
          <p:cNvPr id="4099" name="Picture 9" descr="aphidcottomn146ba"/>
          <p:cNvPicPr>
            <a:picLocks noChangeAspect="1" noChangeArrowheads="1"/>
          </p:cNvPicPr>
          <p:nvPr/>
        </p:nvPicPr>
        <p:blipFill>
          <a:blip r:embed="rId3" cstate="print"/>
          <a:srcRect r="30302" b="13954"/>
          <a:stretch>
            <a:fillRect/>
          </a:stretch>
        </p:blipFill>
        <p:spPr bwMode="auto">
          <a:xfrm>
            <a:off x="0" y="3143250"/>
            <a:ext cx="3962400" cy="3714750"/>
          </a:xfrm>
          <a:prstGeom prst="rect">
            <a:avLst/>
          </a:prstGeom>
          <a:noFill/>
          <a:ln w="9525">
            <a:noFill/>
            <a:miter lim="800000"/>
            <a:headEnd/>
            <a:tailEnd/>
          </a:ln>
        </p:spPr>
      </p:pic>
      <p:pic>
        <p:nvPicPr>
          <p:cNvPr id="4100" name="Picture 10" descr="CycadScale"/>
          <p:cNvPicPr>
            <a:picLocks noChangeAspect="1" noChangeArrowheads="1"/>
          </p:cNvPicPr>
          <p:nvPr/>
        </p:nvPicPr>
        <p:blipFill>
          <a:blip r:embed="rId4" cstate="print"/>
          <a:srcRect/>
          <a:stretch>
            <a:fillRect/>
          </a:stretch>
        </p:blipFill>
        <p:spPr bwMode="auto">
          <a:xfrm>
            <a:off x="3657600" y="0"/>
            <a:ext cx="5486400" cy="3276600"/>
          </a:xfrm>
          <a:prstGeom prst="rect">
            <a:avLst/>
          </a:prstGeom>
          <a:noFill/>
          <a:ln w="9525">
            <a:noFill/>
            <a:miter lim="800000"/>
            <a:headEnd/>
            <a:tailEnd/>
          </a:ln>
        </p:spPr>
      </p:pic>
      <p:sp>
        <p:nvSpPr>
          <p:cNvPr id="4101" name="Rectangle 11"/>
          <p:cNvSpPr>
            <a:spLocks noChangeArrowheads="1"/>
          </p:cNvSpPr>
          <p:nvPr/>
        </p:nvSpPr>
        <p:spPr bwMode="auto">
          <a:xfrm>
            <a:off x="2743200" y="3505200"/>
            <a:ext cx="2597150" cy="1006475"/>
          </a:xfrm>
          <a:prstGeom prst="rect">
            <a:avLst/>
          </a:prstGeom>
          <a:noFill/>
          <a:ln w="9525">
            <a:noFill/>
            <a:miter lim="800000"/>
            <a:headEnd/>
            <a:tailEnd/>
          </a:ln>
        </p:spPr>
        <p:txBody>
          <a:bodyPr wrap="none">
            <a:spAutoFit/>
          </a:bodyPr>
          <a:lstStyle/>
          <a:p>
            <a:r>
              <a:rPr lang="en-US" sz="6000" b="0">
                <a:solidFill>
                  <a:schemeClr val="tx2"/>
                </a:solidFill>
              </a:rPr>
              <a:t>Insects</a:t>
            </a:r>
          </a:p>
        </p:txBody>
      </p:sp>
      <p:pic>
        <p:nvPicPr>
          <p:cNvPr id="4102" name="Picture 6" descr="DSCN0568"/>
          <p:cNvPicPr>
            <a:picLocks noChangeAspect="1" noChangeArrowheads="1"/>
          </p:cNvPicPr>
          <p:nvPr/>
        </p:nvPicPr>
        <p:blipFill>
          <a:blip r:embed="rId5" cstate="print"/>
          <a:srcRect/>
          <a:stretch>
            <a:fillRect/>
          </a:stretch>
        </p:blipFill>
        <p:spPr bwMode="auto">
          <a:xfrm>
            <a:off x="0" y="0"/>
            <a:ext cx="4267200" cy="327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Grp="1" noChangeArrowheads="1"/>
          </p:cNvSpPr>
          <p:nvPr>
            <p:ph type="title" idx="4294967295"/>
          </p:nvPr>
        </p:nvSpPr>
        <p:spPr>
          <a:xfrm>
            <a:off x="457200" y="425450"/>
            <a:ext cx="8229600" cy="1373188"/>
          </a:xfrm>
        </p:spPr>
        <p:txBody>
          <a:bodyPr lIns="0" tIns="0" rIns="0" bIns="0">
            <a:spAutoFit/>
          </a:bodyPr>
          <a:lstStyle/>
          <a:p>
            <a:pPr eaLnBrk="1" hangingPunct="1"/>
            <a:endParaRPr lang="en-US" smtClean="0"/>
          </a:p>
        </p:txBody>
      </p:sp>
      <p:pic>
        <p:nvPicPr>
          <p:cNvPr id="21507"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360">
            <a:solidFill>
              <a:srgbClr val="46562A"/>
            </a:solidFill>
            <a:miter lim="800000"/>
            <a:headEnd/>
            <a:tailEnd/>
          </a:ln>
        </p:spPr>
      </p:pic>
      <p:sp>
        <p:nvSpPr>
          <p:cNvPr id="59395" name="Text Box 3"/>
          <p:cNvSpPr txBox="1">
            <a:spLocks noChangeArrowheads="1"/>
          </p:cNvSpPr>
          <p:nvPr/>
        </p:nvSpPr>
        <p:spPr bwMode="auto">
          <a:xfrm>
            <a:off x="1981200" y="228600"/>
            <a:ext cx="4114800" cy="765175"/>
          </a:xfrm>
          <a:prstGeom prst="rect">
            <a:avLst/>
          </a:prstGeom>
          <a:noFill/>
          <a:ln w="9525">
            <a:noFill/>
            <a:round/>
            <a:headEnd/>
            <a:tailEnd/>
          </a:ln>
          <a:effectLst/>
        </p:spPr>
        <p:txBody>
          <a:bodyPr lIns="90000" tIns="46800" rIns="90000" bIns="46800">
            <a:spAutoFit/>
          </a:bodyPr>
          <a:lstStyle/>
          <a:p>
            <a:pPr algn="ctr">
              <a:spcBef>
                <a:spcPts val="2750"/>
              </a:spcBef>
              <a:buClr>
                <a:srgbClr val="000000"/>
              </a:buClr>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400">
                <a:solidFill>
                  <a:srgbClr val="000000"/>
                </a:solidFill>
                <a:effectLst>
                  <a:outerShdw blurRad="38100" dist="38100" dir="2700000" algn="tl">
                    <a:srgbClr val="C0C0C0"/>
                  </a:outerShdw>
                </a:effectLst>
                <a:latin typeface="Tahoma" pitchFamily="34" charset="0"/>
              </a:rPr>
              <a:t>Corn Borer</a:t>
            </a:r>
          </a:p>
        </p:txBody>
      </p:sp>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title" idx="4294967295"/>
          </p:nvPr>
        </p:nvSpPr>
        <p:spPr>
          <a:xfrm>
            <a:off x="457200" y="425450"/>
            <a:ext cx="8229600" cy="1373188"/>
          </a:xfrm>
        </p:spPr>
        <p:txBody>
          <a:bodyPr lIns="0" tIns="0" rIns="0" bIns="0">
            <a:spAutoFit/>
          </a:bodyPr>
          <a:lstStyle/>
          <a:p>
            <a:pPr eaLnBrk="1" hangingPunct="1"/>
            <a:endParaRPr lang="en-US" smtClean="0"/>
          </a:p>
        </p:txBody>
      </p:sp>
      <p:pic>
        <p:nvPicPr>
          <p:cNvPr id="22531" name="Picture 2"/>
          <p:cNvPicPr>
            <a:picLocks noChangeAspect="1" noChangeArrowheads="1"/>
          </p:cNvPicPr>
          <p:nvPr/>
        </p:nvPicPr>
        <p:blipFill>
          <a:blip r:embed="rId3" cstate="print"/>
          <a:srcRect/>
          <a:stretch>
            <a:fillRect/>
          </a:stretch>
        </p:blipFill>
        <p:spPr bwMode="auto">
          <a:xfrm>
            <a:off x="0" y="0"/>
            <a:ext cx="9144000" cy="6877050"/>
          </a:xfrm>
          <a:prstGeom prst="rect">
            <a:avLst/>
          </a:prstGeom>
          <a:noFill/>
          <a:ln w="9360">
            <a:solidFill>
              <a:srgbClr val="46562A"/>
            </a:solidFill>
            <a:miter lim="800000"/>
            <a:headEnd/>
            <a:tailEnd/>
          </a:ln>
        </p:spPr>
      </p:pic>
      <p:sp>
        <p:nvSpPr>
          <p:cNvPr id="60419" name="Text Box 3"/>
          <p:cNvSpPr txBox="1">
            <a:spLocks noChangeArrowheads="1"/>
          </p:cNvSpPr>
          <p:nvPr/>
        </p:nvSpPr>
        <p:spPr bwMode="auto">
          <a:xfrm>
            <a:off x="228600" y="381000"/>
            <a:ext cx="4953000" cy="642938"/>
          </a:xfrm>
          <a:prstGeom prst="rect">
            <a:avLst/>
          </a:prstGeom>
          <a:solidFill>
            <a:srgbClr val="C0C0C0">
              <a:alpha val="67999"/>
            </a:srgbClr>
          </a:solidFill>
          <a:ln w="9525">
            <a:noFill/>
            <a:round/>
            <a:headEnd/>
            <a:tailEnd/>
          </a:ln>
          <a:effectLst/>
        </p:spPr>
        <p:txBody>
          <a:bodyPr lIns="90000" tIns="46800" rIns="90000" bIns="46800">
            <a:spAutoFit/>
          </a:bodyPr>
          <a:lstStyle/>
          <a:p>
            <a:pPr algn="ctr">
              <a:spcBef>
                <a:spcPts val="2250"/>
              </a:spcBef>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600">
                <a:solidFill>
                  <a:srgbClr val="FFFFFF"/>
                </a:solidFill>
                <a:effectLst>
                  <a:outerShdw blurRad="38100" dist="38100" dir="2700000" algn="tl">
                    <a:srgbClr val="000000"/>
                  </a:outerShdw>
                </a:effectLst>
                <a:latin typeface="Tahoma" pitchFamily="34" charset="0"/>
              </a:rPr>
              <a:t>Corn Borer damage</a:t>
            </a:r>
          </a:p>
        </p:txBody>
      </p:sp>
      <p:pic>
        <p:nvPicPr>
          <p:cNvPr id="22533" name="Picture 4"/>
          <p:cNvPicPr>
            <a:picLocks noChangeAspect="1" noChangeArrowheads="1"/>
          </p:cNvPicPr>
          <p:nvPr/>
        </p:nvPicPr>
        <p:blipFill>
          <a:blip r:embed="rId4" cstate="print"/>
          <a:srcRect/>
          <a:stretch>
            <a:fillRect/>
          </a:stretch>
        </p:blipFill>
        <p:spPr bwMode="auto">
          <a:xfrm>
            <a:off x="5105400" y="0"/>
            <a:ext cx="4038600" cy="3028950"/>
          </a:xfrm>
          <a:prstGeom prst="rect">
            <a:avLst/>
          </a:prstGeom>
          <a:noFill/>
          <a:ln w="9360">
            <a:solidFill>
              <a:srgbClr val="46562A"/>
            </a:solidFill>
            <a:miter lim="800000"/>
            <a:headEnd/>
            <a:tailEnd/>
          </a:ln>
        </p:spPr>
      </p:pic>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7458" name="Picture 2" descr="Related image">
            <a:hlinkClick r:id="rId2"/>
          </p:cNvPr>
          <p:cNvPicPr>
            <a:picLocks noChangeAspect="1" noChangeArrowheads="1"/>
          </p:cNvPicPr>
          <p:nvPr/>
        </p:nvPicPr>
        <p:blipFill>
          <a:blip r:embed="rId3" cstate="print"/>
          <a:srcRect/>
          <a:stretch>
            <a:fillRect/>
          </a:stretch>
        </p:blipFill>
        <p:spPr bwMode="auto">
          <a:xfrm>
            <a:off x="193166" y="152400"/>
            <a:ext cx="8626984" cy="64770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ChangeArrowheads="1"/>
          </p:cNvSpPr>
          <p:nvPr>
            <p:ph type="title" idx="4294967295"/>
          </p:nvPr>
        </p:nvSpPr>
        <p:spPr>
          <a:xfrm>
            <a:off x="457200" y="425450"/>
            <a:ext cx="8229600" cy="1373188"/>
          </a:xfrm>
        </p:spPr>
        <p:txBody>
          <a:bodyPr lIns="0" tIns="0" rIns="0" bIns="0">
            <a:spAutoFit/>
          </a:bodyPr>
          <a:lstStyle/>
          <a:p>
            <a:pPr eaLnBrk="1" hangingPunct="1"/>
            <a:endParaRPr lang="en-US" smtClean="0"/>
          </a:p>
        </p:txBody>
      </p:sp>
      <p:pic>
        <p:nvPicPr>
          <p:cNvPr id="23555" name="Picture 2"/>
          <p:cNvPicPr>
            <a:picLocks noChangeAspect="1" noChangeArrowheads="1"/>
          </p:cNvPicPr>
          <p:nvPr/>
        </p:nvPicPr>
        <p:blipFill>
          <a:blip r:embed="rId3" cstate="print"/>
          <a:srcRect/>
          <a:stretch>
            <a:fillRect/>
          </a:stretch>
        </p:blipFill>
        <p:spPr bwMode="auto">
          <a:xfrm>
            <a:off x="0" y="19050"/>
            <a:ext cx="9144000" cy="6838950"/>
          </a:xfrm>
          <a:prstGeom prst="rect">
            <a:avLst/>
          </a:prstGeom>
          <a:noFill/>
          <a:ln w="9360">
            <a:solidFill>
              <a:srgbClr val="46562A"/>
            </a:solidFill>
            <a:miter lim="800000"/>
            <a:headEnd/>
            <a:tailEnd/>
          </a:ln>
        </p:spPr>
      </p:pic>
      <p:sp>
        <p:nvSpPr>
          <p:cNvPr id="61443" name="Text Box 3"/>
          <p:cNvSpPr txBox="1">
            <a:spLocks noChangeArrowheads="1"/>
          </p:cNvSpPr>
          <p:nvPr/>
        </p:nvSpPr>
        <p:spPr bwMode="auto">
          <a:xfrm>
            <a:off x="1143000" y="1219200"/>
            <a:ext cx="6477000" cy="703263"/>
          </a:xfrm>
          <a:prstGeom prst="rect">
            <a:avLst/>
          </a:prstGeom>
          <a:noFill/>
          <a:ln w="9525">
            <a:noFill/>
            <a:round/>
            <a:headEnd/>
            <a:tailEnd/>
          </a:ln>
          <a:effectLst/>
        </p:spPr>
        <p:txBody>
          <a:bodyPr lIns="90000" tIns="46800" rIns="90000" bIns="46800">
            <a:spAutoFit/>
          </a:bodyPr>
          <a:lstStyle/>
          <a:p>
            <a:pPr algn="ctr">
              <a:spcBef>
                <a:spcPts val="2500"/>
              </a:spcBef>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000">
                <a:solidFill>
                  <a:srgbClr val="FFFFFF"/>
                </a:solidFill>
                <a:effectLst>
                  <a:outerShdw blurRad="38100" dist="38100" dir="2700000" algn="tl">
                    <a:srgbClr val="C0C0C0"/>
                  </a:outerShdw>
                </a:effectLst>
                <a:latin typeface="Tahoma" pitchFamily="34" charset="0"/>
              </a:rPr>
              <a:t>Cucumber Worm Moth</a:t>
            </a:r>
          </a:p>
        </p:txBody>
      </p:sp>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endParaRPr lang="en-US" smtClean="0"/>
          </a:p>
        </p:txBody>
      </p:sp>
      <p:sp>
        <p:nvSpPr>
          <p:cNvPr id="24579" name="Rectangle 3"/>
          <p:cNvSpPr>
            <a:spLocks noGrp="1" noChangeArrowheads="1"/>
          </p:cNvSpPr>
          <p:nvPr>
            <p:ph type="body" idx="1"/>
          </p:nvPr>
        </p:nvSpPr>
        <p:spPr/>
        <p:txBody>
          <a:bodyPr/>
          <a:lstStyle/>
          <a:p>
            <a:endParaRPr lang="en-US" smtClean="0"/>
          </a:p>
        </p:txBody>
      </p:sp>
      <p:pic>
        <p:nvPicPr>
          <p:cNvPr id="24580" name="Picture 4" descr="P316001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title" idx="4294967295"/>
          </p:nvPr>
        </p:nvSpPr>
        <p:spPr>
          <a:xfrm>
            <a:off x="5715000" y="500063"/>
            <a:ext cx="2971800" cy="2124075"/>
          </a:xfrm>
        </p:spPr>
        <p:txBody>
          <a:bodyPr>
            <a:spAutoFit/>
          </a:bodyPr>
          <a:lstStyle/>
          <a:p>
            <a:pPr eaLnBrk="1" hangingPunct="1">
              <a:buClr>
                <a:srgbClr val="CDE6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smtClean="0">
                <a:solidFill>
                  <a:schemeClr val="tx1"/>
                </a:solidFill>
              </a:rPr>
              <a:t>Banana leaf roller damage</a:t>
            </a:r>
          </a:p>
        </p:txBody>
      </p:sp>
      <p:pic>
        <p:nvPicPr>
          <p:cNvPr id="25603" name="Picture 2"/>
          <p:cNvPicPr>
            <a:picLocks noChangeAspect="1" noChangeArrowheads="1"/>
          </p:cNvPicPr>
          <p:nvPr/>
        </p:nvPicPr>
        <p:blipFill>
          <a:blip r:embed="rId3" cstate="print"/>
          <a:srcRect/>
          <a:stretch>
            <a:fillRect/>
          </a:stretch>
        </p:blipFill>
        <p:spPr bwMode="auto">
          <a:xfrm>
            <a:off x="0" y="0"/>
            <a:ext cx="5486400" cy="4114800"/>
          </a:xfrm>
          <a:prstGeom prst="rect">
            <a:avLst/>
          </a:prstGeom>
          <a:noFill/>
          <a:ln w="9360">
            <a:solidFill>
              <a:srgbClr val="46562A"/>
            </a:solidFill>
            <a:miter lim="800000"/>
            <a:headEnd/>
            <a:tailEnd/>
          </a:ln>
        </p:spPr>
      </p:pic>
      <p:pic>
        <p:nvPicPr>
          <p:cNvPr id="25604" name="Picture 3"/>
          <p:cNvPicPr>
            <a:picLocks noChangeAspect="1" noChangeArrowheads="1"/>
          </p:cNvPicPr>
          <p:nvPr/>
        </p:nvPicPr>
        <p:blipFill>
          <a:blip r:embed="rId4" cstate="print"/>
          <a:srcRect/>
          <a:stretch>
            <a:fillRect/>
          </a:stretch>
        </p:blipFill>
        <p:spPr bwMode="auto">
          <a:xfrm>
            <a:off x="3657600" y="2743200"/>
            <a:ext cx="5486400" cy="4114800"/>
          </a:xfrm>
          <a:prstGeom prst="rect">
            <a:avLst/>
          </a:prstGeom>
          <a:noFill/>
          <a:ln w="9360">
            <a:solidFill>
              <a:srgbClr val="46562A"/>
            </a:solidFill>
            <a:miter lim="800000"/>
            <a:headEnd/>
            <a:tailEnd/>
          </a:ln>
        </p:spPr>
      </p:pic>
      <p:sp>
        <p:nvSpPr>
          <p:cNvPr id="25605" name="Text Box 4"/>
          <p:cNvSpPr txBox="1">
            <a:spLocks noChangeArrowheads="1"/>
          </p:cNvSpPr>
          <p:nvPr/>
        </p:nvSpPr>
        <p:spPr bwMode="auto">
          <a:xfrm>
            <a:off x="838200" y="4953000"/>
            <a:ext cx="1905000" cy="765175"/>
          </a:xfrm>
          <a:prstGeom prst="rect">
            <a:avLst/>
          </a:prstGeom>
          <a:noFill/>
          <a:ln w="9525">
            <a:noFill/>
            <a:round/>
            <a:headEnd/>
            <a:tailEnd/>
          </a:ln>
        </p:spPr>
        <p:txBody>
          <a:bodyPr lIns="90000" tIns="46800" rIns="90000" bIns="46800">
            <a:spAutoFit/>
          </a:bodyPr>
          <a:lstStyle/>
          <a:p>
            <a:pPr>
              <a:spcBef>
                <a:spcPts val="2750"/>
              </a:spcBef>
              <a:buClr>
                <a:srgbClr val="CDE6FF"/>
              </a:buClr>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400">
                <a:solidFill>
                  <a:schemeClr val="tx1"/>
                </a:solidFill>
                <a:latin typeface="Tahoma" pitchFamily="34" charset="0"/>
              </a:rPr>
              <a:t>Pupa</a:t>
            </a:r>
          </a:p>
        </p:txBody>
      </p:sp>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5410" name="Picture 2" descr="Image result for Erionota thrax">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endParaRPr lang="en-US" smtClean="0"/>
          </a:p>
        </p:txBody>
      </p:sp>
      <p:sp>
        <p:nvSpPr>
          <p:cNvPr id="26627" name="Rectangle 3"/>
          <p:cNvSpPr>
            <a:spLocks noGrp="1" noChangeArrowheads="1"/>
          </p:cNvSpPr>
          <p:nvPr>
            <p:ph type="body" idx="1"/>
          </p:nvPr>
        </p:nvSpPr>
        <p:spPr/>
        <p:txBody>
          <a:bodyPr/>
          <a:lstStyle/>
          <a:p>
            <a:endParaRPr lang="en-US" smtClean="0"/>
          </a:p>
        </p:txBody>
      </p:sp>
      <p:pic>
        <p:nvPicPr>
          <p:cNvPr id="26628" name="Picture 4" descr="P922001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Grp="1" noChangeArrowheads="1"/>
          </p:cNvSpPr>
          <p:nvPr>
            <p:ph type="title" idx="4294967295"/>
          </p:nvPr>
        </p:nvSpPr>
        <p:spPr>
          <a:xfrm>
            <a:off x="381000" y="220663"/>
            <a:ext cx="3200400" cy="1312862"/>
          </a:xfrm>
        </p:spPr>
        <p:txBody>
          <a:bodyPr>
            <a:spAutoFit/>
          </a:bodyPr>
          <a:lstStyle/>
          <a:p>
            <a:pPr eaLnBrk="1" hangingPunct="1">
              <a:buClr>
                <a:srgbClr val="CDE6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smtClean="0">
                <a:solidFill>
                  <a:schemeClr val="tx1"/>
                </a:solidFill>
              </a:rPr>
              <a:t>Mango flower </a:t>
            </a:r>
          </a:p>
        </p:txBody>
      </p:sp>
      <p:pic>
        <p:nvPicPr>
          <p:cNvPr id="27651" name="Picture 2"/>
          <p:cNvPicPr>
            <a:picLocks noChangeAspect="1" noChangeArrowheads="1"/>
          </p:cNvPicPr>
          <p:nvPr/>
        </p:nvPicPr>
        <p:blipFill>
          <a:blip r:embed="rId3" cstate="print"/>
          <a:srcRect/>
          <a:stretch>
            <a:fillRect/>
          </a:stretch>
        </p:blipFill>
        <p:spPr bwMode="auto">
          <a:xfrm>
            <a:off x="0" y="2438400"/>
            <a:ext cx="5715000" cy="4419600"/>
          </a:xfrm>
          <a:prstGeom prst="rect">
            <a:avLst/>
          </a:prstGeom>
          <a:noFill/>
          <a:ln w="9360">
            <a:solidFill>
              <a:srgbClr val="46562A"/>
            </a:solidFill>
            <a:miter lim="800000"/>
            <a:headEnd/>
            <a:tailEnd/>
          </a:ln>
        </p:spPr>
      </p:pic>
      <p:pic>
        <p:nvPicPr>
          <p:cNvPr id="27652" name="Picture 3"/>
          <p:cNvPicPr>
            <a:picLocks noChangeAspect="1" noChangeArrowheads="1"/>
          </p:cNvPicPr>
          <p:nvPr/>
        </p:nvPicPr>
        <p:blipFill>
          <a:blip r:embed="rId4" cstate="print"/>
          <a:srcRect/>
          <a:stretch>
            <a:fillRect/>
          </a:stretch>
        </p:blipFill>
        <p:spPr bwMode="auto">
          <a:xfrm>
            <a:off x="3657600" y="0"/>
            <a:ext cx="5486400" cy="4114800"/>
          </a:xfrm>
          <a:prstGeom prst="rect">
            <a:avLst/>
          </a:prstGeom>
          <a:noFill/>
          <a:ln w="9360">
            <a:solidFill>
              <a:srgbClr val="46562A"/>
            </a:solidFill>
            <a:miter lim="800000"/>
            <a:headEnd/>
            <a:tailEnd/>
          </a:ln>
        </p:spPr>
      </p:pic>
      <p:sp>
        <p:nvSpPr>
          <p:cNvPr id="27653" name="Text Box 4"/>
          <p:cNvSpPr txBox="1">
            <a:spLocks noChangeArrowheads="1"/>
          </p:cNvSpPr>
          <p:nvPr/>
        </p:nvSpPr>
        <p:spPr bwMode="auto">
          <a:xfrm>
            <a:off x="5943600" y="4572000"/>
            <a:ext cx="2971800" cy="765175"/>
          </a:xfrm>
          <a:prstGeom prst="rect">
            <a:avLst/>
          </a:prstGeom>
          <a:noFill/>
          <a:ln w="9525">
            <a:noFill/>
            <a:round/>
            <a:headEnd/>
            <a:tailEnd/>
          </a:ln>
        </p:spPr>
        <p:txBody>
          <a:bodyPr lIns="90000" tIns="46800" rIns="90000" bIns="46800">
            <a:spAutoFit/>
          </a:bodyPr>
          <a:lstStyle/>
          <a:p>
            <a:pPr algn="ctr">
              <a:spcBef>
                <a:spcPts val="2750"/>
              </a:spcBef>
              <a:buClr>
                <a:srgbClr val="CDE6FF"/>
              </a:buClr>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400">
                <a:solidFill>
                  <a:schemeClr val="tx1"/>
                </a:solidFill>
                <a:latin typeface="Tahoma" pitchFamily="34" charset="0"/>
              </a:rPr>
              <a:t>Looper</a:t>
            </a:r>
          </a:p>
        </p:txBody>
      </p:sp>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endParaRPr lang="en-US" smtClean="0"/>
          </a:p>
        </p:txBody>
      </p:sp>
      <p:sp>
        <p:nvSpPr>
          <p:cNvPr id="28675" name="Rectangle 3"/>
          <p:cNvSpPr>
            <a:spLocks noGrp="1" noChangeArrowheads="1"/>
          </p:cNvSpPr>
          <p:nvPr>
            <p:ph type="body" idx="1"/>
          </p:nvPr>
        </p:nvSpPr>
        <p:spPr/>
        <p:txBody>
          <a:bodyPr/>
          <a:lstStyle/>
          <a:p>
            <a:endParaRPr lang="en-US" smtClean="0"/>
          </a:p>
        </p:txBody>
      </p:sp>
      <p:pic>
        <p:nvPicPr>
          <p:cNvPr id="28676" name="Picture 4" descr="P2020016"/>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304800"/>
            <a:ext cx="7772400" cy="685800"/>
          </a:xfrm>
        </p:spPr>
        <p:txBody>
          <a:bodyPr/>
          <a:lstStyle/>
          <a:p>
            <a:pPr eaLnBrk="1" hangingPunct="1"/>
            <a:r>
              <a:rPr lang="en-US" smtClean="0"/>
              <a:t>Number of Insect Species</a:t>
            </a:r>
          </a:p>
        </p:txBody>
      </p:sp>
      <p:sp>
        <p:nvSpPr>
          <p:cNvPr id="5123" name="Rectangle 3"/>
          <p:cNvSpPr>
            <a:spLocks noGrp="1" noChangeArrowheads="1"/>
          </p:cNvSpPr>
          <p:nvPr>
            <p:ph type="body" sz="half" idx="1"/>
          </p:nvPr>
        </p:nvSpPr>
        <p:spPr>
          <a:xfrm>
            <a:off x="457200" y="2270125"/>
            <a:ext cx="4033838" cy="3856038"/>
          </a:xfrm>
        </p:spPr>
        <p:txBody>
          <a:bodyPr/>
          <a:lstStyle/>
          <a:p>
            <a:pPr eaLnBrk="1" hangingPunct="1"/>
            <a:r>
              <a:rPr lang="en-US" smtClean="0"/>
              <a:t>1 million species of insects have been described</a:t>
            </a:r>
          </a:p>
          <a:p>
            <a:pPr eaLnBrk="1" hangingPunct="1"/>
            <a:r>
              <a:rPr lang="en-US" smtClean="0"/>
              <a:t>Maybe 30 million species in total</a:t>
            </a:r>
          </a:p>
          <a:p>
            <a:pPr eaLnBrk="1" hangingPunct="1"/>
            <a:endParaRPr lang="en-US" smtClean="0"/>
          </a:p>
        </p:txBody>
      </p:sp>
      <p:sp>
        <p:nvSpPr>
          <p:cNvPr id="5124" name="Rectangle 4"/>
          <p:cNvSpPr>
            <a:spLocks noGrp="1" noChangeArrowheads="1"/>
          </p:cNvSpPr>
          <p:nvPr>
            <p:ph type="body" sz="half" idx="2"/>
          </p:nvPr>
        </p:nvSpPr>
        <p:spPr>
          <a:xfrm>
            <a:off x="4652963" y="2270125"/>
            <a:ext cx="4033837" cy="3856038"/>
          </a:xfrm>
        </p:spPr>
        <p:txBody>
          <a:bodyPr/>
          <a:lstStyle/>
          <a:p>
            <a:pPr eaLnBrk="1" hangingPunct="1"/>
            <a:r>
              <a:rPr lang="en-US" smtClean="0"/>
              <a:t>“Only” about 10,000 species of insects in Micronesia</a:t>
            </a:r>
          </a:p>
          <a:p>
            <a:pPr eaLnBrk="1" hangingPunct="1"/>
            <a:r>
              <a:rPr lang="en-US" smtClean="0"/>
              <a:t>About 45% of these are endemic (evolved here)</a:t>
            </a:r>
          </a:p>
        </p:txBody>
      </p:sp>
      <p:sp>
        <p:nvSpPr>
          <p:cNvPr id="5125" name="Text Box 5"/>
          <p:cNvSpPr txBox="1">
            <a:spLocks noChangeArrowheads="1"/>
          </p:cNvSpPr>
          <p:nvPr/>
        </p:nvSpPr>
        <p:spPr bwMode="auto">
          <a:xfrm>
            <a:off x="1600200" y="1660525"/>
            <a:ext cx="1352550" cy="641350"/>
          </a:xfrm>
          <a:prstGeom prst="rect">
            <a:avLst/>
          </a:prstGeom>
          <a:noFill/>
          <a:ln w="9525">
            <a:noFill/>
            <a:miter lim="800000"/>
            <a:headEnd/>
            <a:tailEnd/>
          </a:ln>
        </p:spPr>
        <p:txBody>
          <a:bodyPr wrap="none">
            <a:spAutoFit/>
          </a:bodyPr>
          <a:lstStyle/>
          <a:p>
            <a:r>
              <a:rPr lang="en-US" sz="3600" b="0">
                <a:solidFill>
                  <a:schemeClr val="tx1"/>
                </a:solidFill>
                <a:latin typeface="Times New Roman" pitchFamily="18" charset="0"/>
              </a:rPr>
              <a:t>World</a:t>
            </a:r>
          </a:p>
        </p:txBody>
      </p:sp>
      <p:sp>
        <p:nvSpPr>
          <p:cNvPr id="5126" name="Text Box 6"/>
          <p:cNvSpPr txBox="1">
            <a:spLocks noChangeArrowheads="1"/>
          </p:cNvSpPr>
          <p:nvPr/>
        </p:nvSpPr>
        <p:spPr bwMode="auto">
          <a:xfrm>
            <a:off x="5486400" y="1660525"/>
            <a:ext cx="2241550" cy="641350"/>
          </a:xfrm>
          <a:prstGeom prst="rect">
            <a:avLst/>
          </a:prstGeom>
          <a:noFill/>
          <a:ln w="9525">
            <a:noFill/>
            <a:miter lim="800000"/>
            <a:headEnd/>
            <a:tailEnd/>
          </a:ln>
        </p:spPr>
        <p:txBody>
          <a:bodyPr wrap="none">
            <a:spAutoFit/>
          </a:bodyPr>
          <a:lstStyle/>
          <a:p>
            <a:r>
              <a:rPr lang="en-US" sz="3600" b="0">
                <a:solidFill>
                  <a:schemeClr val="tx1"/>
                </a:solidFill>
                <a:latin typeface="Times New Roman" pitchFamily="18" charset="0"/>
              </a:rPr>
              <a:t>Micronesia</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idx="4294967295"/>
          </p:nvPr>
        </p:nvSpPr>
        <p:spPr>
          <a:xfrm>
            <a:off x="457200" y="425450"/>
            <a:ext cx="8229600" cy="1373188"/>
          </a:xfrm>
        </p:spPr>
        <p:txBody>
          <a:bodyPr lIns="0" tIns="0" rIns="0" bIns="0">
            <a:spAutoFit/>
          </a:bodyPr>
          <a:lstStyle/>
          <a:p>
            <a:pPr eaLnBrk="1" hangingPunct="1"/>
            <a:endParaRPr lang="en-US" smtClean="0"/>
          </a:p>
        </p:txBody>
      </p:sp>
      <p:pic>
        <p:nvPicPr>
          <p:cNvPr id="29699" name="Picture 2"/>
          <p:cNvPicPr>
            <a:picLocks noChangeAspect="1" noChangeArrowheads="1"/>
          </p:cNvPicPr>
          <p:nvPr/>
        </p:nvPicPr>
        <p:blipFill>
          <a:blip r:embed="rId3" cstate="print"/>
          <a:srcRect/>
          <a:stretch>
            <a:fillRect/>
          </a:stretch>
        </p:blipFill>
        <p:spPr bwMode="auto">
          <a:xfrm>
            <a:off x="0" y="38100"/>
            <a:ext cx="9144000" cy="6858000"/>
          </a:xfrm>
          <a:prstGeom prst="rect">
            <a:avLst/>
          </a:prstGeom>
          <a:noFill/>
          <a:ln w="9360">
            <a:solidFill>
              <a:srgbClr val="46562A"/>
            </a:solidFill>
            <a:miter lim="800000"/>
            <a:headEnd/>
            <a:tailEnd/>
          </a:ln>
        </p:spPr>
      </p:pic>
      <p:sp>
        <p:nvSpPr>
          <p:cNvPr id="64515" name="Text Box 3"/>
          <p:cNvSpPr txBox="1">
            <a:spLocks noChangeArrowheads="1"/>
          </p:cNvSpPr>
          <p:nvPr/>
        </p:nvSpPr>
        <p:spPr bwMode="auto">
          <a:xfrm>
            <a:off x="2057400" y="457200"/>
            <a:ext cx="5638800" cy="765175"/>
          </a:xfrm>
          <a:prstGeom prst="rect">
            <a:avLst/>
          </a:prstGeom>
          <a:noFill/>
          <a:ln w="9525">
            <a:noFill/>
            <a:round/>
            <a:headEnd/>
            <a:tailEnd/>
          </a:ln>
          <a:effectLst/>
        </p:spPr>
        <p:txBody>
          <a:bodyPr lIns="90000" tIns="46800" rIns="90000" bIns="46800">
            <a:spAutoFit/>
          </a:bodyPr>
          <a:lstStyle/>
          <a:p>
            <a:pPr algn="ctr">
              <a:spcBef>
                <a:spcPts val="2750"/>
              </a:spcBef>
              <a:buClr>
                <a:srgbClr val="CDE6FF"/>
              </a:buClr>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400">
                <a:solidFill>
                  <a:srgbClr val="CDE6FF"/>
                </a:solidFill>
                <a:effectLst>
                  <a:outerShdw blurRad="38100" dist="38100" dir="2700000" algn="tl">
                    <a:srgbClr val="C0C0C0"/>
                  </a:outerShdw>
                </a:effectLst>
                <a:latin typeface="Tahoma" pitchFamily="34" charset="0"/>
              </a:rPr>
              <a:t>Cucumber Beetle</a:t>
            </a:r>
          </a:p>
        </p:txBody>
      </p:sp>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9506" name="Picture 2" descr="Image result for Aulacophora similis">
            <a:hlinkClick r:id="rId2"/>
          </p:cNvPr>
          <p:cNvPicPr>
            <a:picLocks noChangeAspect="1" noChangeArrowheads="1"/>
          </p:cNvPicPr>
          <p:nvPr/>
        </p:nvPicPr>
        <p:blipFill>
          <a:blip r:embed="rId3" cstate="print"/>
          <a:srcRect/>
          <a:stretch>
            <a:fillRect/>
          </a:stretch>
        </p:blipFill>
        <p:spPr bwMode="auto">
          <a:xfrm>
            <a:off x="228600" y="457200"/>
            <a:ext cx="8724900" cy="57912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endParaRPr lang="en-US" smtClean="0"/>
          </a:p>
        </p:txBody>
      </p:sp>
      <p:sp>
        <p:nvSpPr>
          <p:cNvPr id="30723" name="Rectangle 3"/>
          <p:cNvSpPr>
            <a:spLocks noGrp="1" noChangeArrowheads="1"/>
          </p:cNvSpPr>
          <p:nvPr>
            <p:ph type="body" idx="1"/>
          </p:nvPr>
        </p:nvSpPr>
        <p:spPr/>
        <p:txBody>
          <a:bodyPr/>
          <a:lstStyle/>
          <a:p>
            <a:endParaRPr lang="en-US" smtClean="0"/>
          </a:p>
        </p:txBody>
      </p:sp>
      <p:pic>
        <p:nvPicPr>
          <p:cNvPr id="30724" name="Picture 4" descr="P2160009"/>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Grp="1" noChangeArrowheads="1"/>
          </p:cNvSpPr>
          <p:nvPr>
            <p:ph type="title" idx="4294967295"/>
          </p:nvPr>
        </p:nvSpPr>
        <p:spPr>
          <a:xfrm>
            <a:off x="457200" y="425450"/>
            <a:ext cx="8229600" cy="1373188"/>
          </a:xfrm>
        </p:spPr>
        <p:txBody>
          <a:bodyPr lIns="0" tIns="0" rIns="0" bIns="0">
            <a:spAutoFit/>
          </a:bodyPr>
          <a:lstStyle/>
          <a:p>
            <a:pPr eaLnBrk="1" hangingPunct="1"/>
            <a:endParaRPr lang="en-US" smtClean="0"/>
          </a:p>
        </p:txBody>
      </p:sp>
      <p:pic>
        <p:nvPicPr>
          <p:cNvPr id="31747"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360">
            <a:solidFill>
              <a:srgbClr val="46562A"/>
            </a:solidFill>
            <a:miter lim="800000"/>
            <a:headEnd/>
            <a:tailEnd/>
          </a:ln>
        </p:spPr>
      </p:pic>
      <p:sp>
        <p:nvSpPr>
          <p:cNvPr id="65539" name="Text Box 3"/>
          <p:cNvSpPr txBox="1">
            <a:spLocks noChangeArrowheads="1"/>
          </p:cNvSpPr>
          <p:nvPr/>
        </p:nvSpPr>
        <p:spPr bwMode="auto">
          <a:xfrm>
            <a:off x="1752600" y="5410200"/>
            <a:ext cx="5943600" cy="703263"/>
          </a:xfrm>
          <a:prstGeom prst="rect">
            <a:avLst/>
          </a:prstGeom>
          <a:solidFill>
            <a:srgbClr val="C0C0C0">
              <a:alpha val="59999"/>
            </a:srgbClr>
          </a:solidFill>
          <a:ln w="9525">
            <a:noFill/>
            <a:round/>
            <a:headEnd/>
            <a:tailEnd/>
          </a:ln>
          <a:effectLst/>
        </p:spPr>
        <p:txBody>
          <a:bodyPr lIns="90000" tIns="46800" rIns="90000" bIns="46800">
            <a:spAutoFit/>
          </a:bodyPr>
          <a:lstStyle/>
          <a:p>
            <a:pPr>
              <a:spcBef>
                <a:spcPts val="2500"/>
              </a:spcBef>
              <a:buClr>
                <a:srgbClr val="000000"/>
              </a:buClr>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000">
                <a:solidFill>
                  <a:srgbClr val="000000"/>
                </a:solidFill>
                <a:effectLst>
                  <a:outerShdw blurRad="38100" dist="38100" dir="2700000" algn="tl">
                    <a:srgbClr val="FFFFFF"/>
                  </a:outerShdw>
                </a:effectLst>
                <a:latin typeface="Tahoma" pitchFamily="34" charset="0"/>
              </a:rPr>
              <a:t>Philippine Lady Beetle</a:t>
            </a:r>
          </a:p>
        </p:txBody>
      </p:sp>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ChangeArrowheads="1"/>
          </p:cNvSpPr>
          <p:nvPr>
            <p:ph type="title" idx="4294967295"/>
          </p:nvPr>
        </p:nvSpPr>
        <p:spPr>
          <a:xfrm>
            <a:off x="457200" y="425450"/>
            <a:ext cx="8229600" cy="1373188"/>
          </a:xfrm>
        </p:spPr>
        <p:txBody>
          <a:bodyPr lIns="0" tIns="0" rIns="0" bIns="0">
            <a:spAutoFit/>
          </a:bodyPr>
          <a:lstStyle/>
          <a:p>
            <a:pPr eaLnBrk="1" hangingPunct="1"/>
            <a:endParaRPr lang="en-US" smtClean="0"/>
          </a:p>
        </p:txBody>
      </p:sp>
      <p:pic>
        <p:nvPicPr>
          <p:cNvPr id="32771"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360">
            <a:solidFill>
              <a:srgbClr val="46562A"/>
            </a:solidFill>
            <a:miter lim="800000"/>
            <a:headEnd/>
            <a:tailEnd/>
          </a:ln>
        </p:spPr>
      </p:pic>
      <p:sp>
        <p:nvSpPr>
          <p:cNvPr id="66563" name="Text Box 3"/>
          <p:cNvSpPr txBox="1">
            <a:spLocks noChangeArrowheads="1"/>
          </p:cNvSpPr>
          <p:nvPr/>
        </p:nvSpPr>
        <p:spPr bwMode="auto">
          <a:xfrm>
            <a:off x="457200" y="381000"/>
            <a:ext cx="1600200" cy="765175"/>
          </a:xfrm>
          <a:prstGeom prst="rect">
            <a:avLst/>
          </a:prstGeom>
          <a:solidFill>
            <a:srgbClr val="C0C0C0">
              <a:alpha val="68999"/>
            </a:srgbClr>
          </a:solidFill>
          <a:ln w="9525">
            <a:noFill/>
            <a:round/>
            <a:headEnd/>
            <a:tailEnd/>
          </a:ln>
          <a:effectLst/>
        </p:spPr>
        <p:txBody>
          <a:bodyPr lIns="90000" tIns="46800" rIns="90000" bIns="46800">
            <a:spAutoFit/>
          </a:bodyPr>
          <a:lstStyle/>
          <a:p>
            <a:pPr>
              <a:spcBef>
                <a:spcPts val="2750"/>
              </a:spcBef>
              <a:buClr>
                <a:srgbClr val="000000"/>
              </a:buClr>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400">
                <a:solidFill>
                  <a:srgbClr val="000000"/>
                </a:solidFill>
                <a:effectLst>
                  <a:outerShdw blurRad="38100" dist="38100" dir="2700000" algn="tl">
                    <a:srgbClr val="FFFFFF"/>
                  </a:outerShdw>
                </a:effectLst>
                <a:latin typeface="Tahoma" pitchFamily="34" charset="0"/>
              </a:rPr>
              <a:t>Eggs</a:t>
            </a:r>
          </a:p>
        </p:txBody>
      </p:sp>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Grp="1" noChangeArrowheads="1"/>
          </p:cNvSpPr>
          <p:nvPr>
            <p:ph type="title" idx="4294967295"/>
          </p:nvPr>
        </p:nvSpPr>
        <p:spPr>
          <a:xfrm>
            <a:off x="457200" y="425450"/>
            <a:ext cx="8229600" cy="1373188"/>
          </a:xfrm>
        </p:spPr>
        <p:txBody>
          <a:bodyPr lIns="0" tIns="0" rIns="0" bIns="0">
            <a:spAutoFit/>
          </a:bodyPr>
          <a:lstStyle/>
          <a:p>
            <a:pPr eaLnBrk="1" hangingPunct="1"/>
            <a:endParaRPr lang="en-US" smtClean="0"/>
          </a:p>
        </p:txBody>
      </p:sp>
      <p:pic>
        <p:nvPicPr>
          <p:cNvPr id="33795"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360">
            <a:solidFill>
              <a:srgbClr val="46562A"/>
            </a:solidFill>
            <a:miter lim="800000"/>
            <a:headEnd/>
            <a:tailEnd/>
          </a:ln>
        </p:spPr>
      </p:pic>
      <p:sp>
        <p:nvSpPr>
          <p:cNvPr id="67587" name="Text Box 3"/>
          <p:cNvSpPr txBox="1">
            <a:spLocks noChangeArrowheads="1"/>
          </p:cNvSpPr>
          <p:nvPr/>
        </p:nvSpPr>
        <p:spPr bwMode="auto">
          <a:xfrm>
            <a:off x="457200" y="533400"/>
            <a:ext cx="2362200" cy="765175"/>
          </a:xfrm>
          <a:prstGeom prst="rect">
            <a:avLst/>
          </a:prstGeom>
          <a:noFill/>
          <a:ln w="9525">
            <a:noFill/>
            <a:round/>
            <a:headEnd/>
            <a:tailEnd/>
          </a:ln>
          <a:effectLst/>
        </p:spPr>
        <p:txBody>
          <a:bodyPr lIns="90000" tIns="46800" rIns="90000" bIns="46800">
            <a:spAutoFit/>
          </a:bodyPr>
          <a:lstStyle/>
          <a:p>
            <a:pPr algn="ctr">
              <a:spcBef>
                <a:spcPts val="2750"/>
              </a:spcBef>
              <a:buClr>
                <a:srgbClr val="FF9900"/>
              </a:buClr>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400">
                <a:solidFill>
                  <a:srgbClr val="FF9900"/>
                </a:solidFill>
                <a:effectLst>
                  <a:outerShdw blurRad="38100" dist="38100" dir="2700000" algn="tl">
                    <a:srgbClr val="C0C0C0"/>
                  </a:outerShdw>
                </a:effectLst>
                <a:latin typeface="Tahoma" pitchFamily="34" charset="0"/>
              </a:rPr>
              <a:t>Larvae</a:t>
            </a:r>
          </a:p>
        </p:txBody>
      </p:sp>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Grp="1" noChangeArrowheads="1"/>
          </p:cNvSpPr>
          <p:nvPr>
            <p:ph type="title" idx="4294967295"/>
          </p:nvPr>
        </p:nvSpPr>
        <p:spPr>
          <a:xfrm>
            <a:off x="457200" y="425450"/>
            <a:ext cx="8229600" cy="1373188"/>
          </a:xfrm>
        </p:spPr>
        <p:txBody>
          <a:bodyPr lIns="0" tIns="0" rIns="0" bIns="0">
            <a:spAutoFit/>
          </a:bodyPr>
          <a:lstStyle/>
          <a:p>
            <a:pPr eaLnBrk="1" hangingPunct="1"/>
            <a:endParaRPr lang="en-US" smtClean="0"/>
          </a:p>
        </p:txBody>
      </p:sp>
      <p:pic>
        <p:nvPicPr>
          <p:cNvPr id="34819" name="Picture 2"/>
          <p:cNvPicPr>
            <a:picLocks noChangeAspect="1" noChangeArrowheads="1"/>
          </p:cNvPicPr>
          <p:nvPr/>
        </p:nvPicPr>
        <p:blipFill>
          <a:blip r:embed="rId3" cstate="print"/>
          <a:srcRect/>
          <a:stretch>
            <a:fillRect/>
          </a:stretch>
        </p:blipFill>
        <p:spPr bwMode="auto">
          <a:xfrm>
            <a:off x="0" y="0"/>
            <a:ext cx="9144000" cy="6934200"/>
          </a:xfrm>
          <a:prstGeom prst="rect">
            <a:avLst/>
          </a:prstGeom>
          <a:noFill/>
          <a:ln w="9360">
            <a:solidFill>
              <a:srgbClr val="46562A"/>
            </a:solidFill>
            <a:miter lim="800000"/>
            <a:headEnd/>
            <a:tailEnd/>
          </a:ln>
        </p:spPr>
      </p:pic>
      <p:sp>
        <p:nvSpPr>
          <p:cNvPr id="68611" name="Text Box 3"/>
          <p:cNvSpPr txBox="1">
            <a:spLocks noChangeArrowheads="1"/>
          </p:cNvSpPr>
          <p:nvPr/>
        </p:nvSpPr>
        <p:spPr bwMode="auto">
          <a:xfrm>
            <a:off x="0" y="457200"/>
            <a:ext cx="9144000" cy="765175"/>
          </a:xfrm>
          <a:prstGeom prst="rect">
            <a:avLst/>
          </a:prstGeom>
          <a:noFill/>
          <a:ln w="9525">
            <a:noFill/>
            <a:round/>
            <a:headEnd/>
            <a:tailEnd/>
          </a:ln>
          <a:effectLst/>
        </p:spPr>
        <p:txBody>
          <a:bodyPr lIns="90000" tIns="46800" rIns="90000" bIns="46800">
            <a:spAutoFit/>
          </a:bodyPr>
          <a:lstStyle/>
          <a:p>
            <a:pPr algn="ctr">
              <a:spcBef>
                <a:spcPts val="2750"/>
              </a:spcBef>
              <a:buClr>
                <a:srgbClr val="FFFFCC"/>
              </a:buClr>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400" dirty="0">
                <a:solidFill>
                  <a:srgbClr val="FFFFCC"/>
                </a:solidFill>
                <a:effectLst>
                  <a:outerShdw blurRad="38100" dist="38100" dir="2700000" algn="tl">
                    <a:srgbClr val="C0C0C0"/>
                  </a:outerShdw>
                </a:effectLst>
                <a:latin typeface="Tahoma" pitchFamily="34" charset="0"/>
              </a:rPr>
              <a:t>Banana Weevil damage</a:t>
            </a:r>
          </a:p>
        </p:txBody>
      </p:sp>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Related image">
            <a:hlinkClick r:id="rId2"/>
          </p:cNvPr>
          <p:cNvPicPr>
            <a:picLocks noChangeAspect="1" noChangeArrowheads="1"/>
          </p:cNvPicPr>
          <p:nvPr/>
        </p:nvPicPr>
        <p:blipFill>
          <a:blip r:embed="rId3" cstate="print"/>
          <a:srcRect/>
          <a:stretch>
            <a:fillRect/>
          </a:stretch>
        </p:blipFill>
        <p:spPr bwMode="auto">
          <a:xfrm>
            <a:off x="190939" y="384254"/>
            <a:ext cx="8419661" cy="6321346"/>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Grp="1" noChangeArrowheads="1"/>
          </p:cNvSpPr>
          <p:nvPr>
            <p:ph type="title" idx="4294967295"/>
          </p:nvPr>
        </p:nvSpPr>
        <p:spPr>
          <a:xfrm>
            <a:off x="457200" y="425450"/>
            <a:ext cx="8229600" cy="1373188"/>
          </a:xfrm>
        </p:spPr>
        <p:txBody>
          <a:bodyPr lIns="0" tIns="0" rIns="0" bIns="0">
            <a:spAutoFit/>
          </a:bodyPr>
          <a:lstStyle/>
          <a:p>
            <a:pPr eaLnBrk="1" hangingPunct="1"/>
            <a:endParaRPr lang="en-US" smtClean="0"/>
          </a:p>
        </p:txBody>
      </p:sp>
      <p:pic>
        <p:nvPicPr>
          <p:cNvPr id="35843" name="Picture 2"/>
          <p:cNvPicPr>
            <a:picLocks noChangeAspect="1" noChangeArrowheads="1"/>
          </p:cNvPicPr>
          <p:nvPr/>
        </p:nvPicPr>
        <p:blipFill>
          <a:blip r:embed="rId3" cstate="print"/>
          <a:srcRect/>
          <a:stretch>
            <a:fillRect/>
          </a:stretch>
        </p:blipFill>
        <p:spPr bwMode="auto">
          <a:xfrm>
            <a:off x="0" y="19050"/>
            <a:ext cx="9144000" cy="6838950"/>
          </a:xfrm>
          <a:prstGeom prst="rect">
            <a:avLst/>
          </a:prstGeom>
          <a:noFill/>
          <a:ln w="9360">
            <a:solidFill>
              <a:srgbClr val="46562A"/>
            </a:solidFill>
            <a:miter lim="800000"/>
            <a:headEnd/>
            <a:tailEnd/>
          </a:ln>
        </p:spPr>
      </p:pic>
      <p:sp>
        <p:nvSpPr>
          <p:cNvPr id="70659" name="Text Box 3"/>
          <p:cNvSpPr txBox="1">
            <a:spLocks noChangeArrowheads="1"/>
          </p:cNvSpPr>
          <p:nvPr/>
        </p:nvSpPr>
        <p:spPr bwMode="auto">
          <a:xfrm>
            <a:off x="0" y="609600"/>
            <a:ext cx="9144000" cy="765175"/>
          </a:xfrm>
          <a:prstGeom prst="rect">
            <a:avLst/>
          </a:prstGeom>
          <a:solidFill>
            <a:srgbClr val="008000">
              <a:alpha val="62000"/>
            </a:srgbClr>
          </a:solidFill>
          <a:ln w="9525">
            <a:noFill/>
            <a:round/>
            <a:headEnd/>
            <a:tailEnd/>
          </a:ln>
          <a:effectLst/>
        </p:spPr>
        <p:txBody>
          <a:bodyPr lIns="90000" tIns="46800" rIns="90000" bIns="46800">
            <a:spAutoFit/>
          </a:bodyPr>
          <a:lstStyle/>
          <a:p>
            <a:pPr algn="ctr">
              <a:spcBef>
                <a:spcPts val="2750"/>
              </a:spcBef>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400">
                <a:solidFill>
                  <a:srgbClr val="FFFFFF"/>
                </a:solidFill>
                <a:effectLst>
                  <a:outerShdw blurRad="38100" dist="38100" dir="2700000" algn="tl">
                    <a:srgbClr val="000000"/>
                  </a:outerShdw>
                </a:effectLst>
                <a:latin typeface="Tahoma" pitchFamily="34" charset="0"/>
              </a:rPr>
              <a:t>Leafminer damage on beans</a:t>
            </a:r>
          </a:p>
        </p:txBody>
      </p:sp>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8482" name="Picture 2" descr="Related image">
            <a:hlinkClick r:id="rId2"/>
          </p:cNvPr>
          <p:cNvPicPr>
            <a:picLocks noChangeAspect="1" noChangeArrowheads="1"/>
          </p:cNvPicPr>
          <p:nvPr/>
        </p:nvPicPr>
        <p:blipFill>
          <a:blip r:embed="rId3" cstate="print"/>
          <a:srcRect/>
          <a:stretch>
            <a:fillRect/>
          </a:stretch>
        </p:blipFill>
        <p:spPr bwMode="auto">
          <a:xfrm>
            <a:off x="1371600" y="152400"/>
            <a:ext cx="6400800" cy="64008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15625" t="22917" r="14844" b="17708"/>
          <a:stretch>
            <a:fillRect/>
          </a:stretch>
        </p:blipFill>
        <p:spPr bwMode="auto">
          <a:xfrm>
            <a:off x="1181100" y="1447800"/>
            <a:ext cx="6781800" cy="4343400"/>
          </a:xfrm>
          <a:prstGeom prst="rect">
            <a:avLst/>
          </a:prstGeom>
          <a:noFill/>
          <a:ln w="9525">
            <a:noFill/>
            <a:miter lim="800000"/>
            <a:headEnd/>
            <a:tailEnd/>
          </a:ln>
        </p:spPr>
      </p:pic>
      <p:sp>
        <p:nvSpPr>
          <p:cNvPr id="6147" name="Rectangle 3"/>
          <p:cNvSpPr>
            <a:spLocks noGrp="1" noChangeArrowheads="1"/>
          </p:cNvSpPr>
          <p:nvPr>
            <p:ph type="title" idx="4294967295"/>
          </p:nvPr>
        </p:nvSpPr>
        <p:spPr>
          <a:xfrm>
            <a:off x="685800" y="228600"/>
            <a:ext cx="7772400" cy="1143000"/>
          </a:xfrm>
        </p:spPr>
        <p:txBody>
          <a:bodyPr/>
          <a:lstStyle/>
          <a:p>
            <a:pPr eaLnBrk="1" hangingPunct="1"/>
            <a:r>
              <a:rPr lang="en-US" sz="3200" smtClean="0"/>
              <a:t>Number of Insect Species Collected on Guam (Gressitt 1954)</a:t>
            </a:r>
            <a:r>
              <a:rPr lang="en-US" smtClean="0"/>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Grp="1" noChangeArrowheads="1"/>
          </p:cNvSpPr>
          <p:nvPr>
            <p:ph type="title" idx="4294967295"/>
          </p:nvPr>
        </p:nvSpPr>
        <p:spPr>
          <a:xfrm>
            <a:off x="457200" y="425450"/>
            <a:ext cx="8229600" cy="1373188"/>
          </a:xfrm>
        </p:spPr>
        <p:txBody>
          <a:bodyPr lIns="0" tIns="0" rIns="0" bIns="0">
            <a:spAutoFit/>
          </a:bodyPr>
          <a:lstStyle/>
          <a:p>
            <a:pPr eaLnBrk="1" hangingPunct="1"/>
            <a:endParaRPr lang="en-US" smtClean="0"/>
          </a:p>
        </p:txBody>
      </p:sp>
      <p:pic>
        <p:nvPicPr>
          <p:cNvPr id="36867"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360">
            <a:solidFill>
              <a:srgbClr val="46562A"/>
            </a:solidFill>
            <a:miter lim="800000"/>
            <a:headEnd/>
            <a:tailEnd/>
          </a:ln>
        </p:spPr>
      </p:pic>
      <p:sp>
        <p:nvSpPr>
          <p:cNvPr id="36868" name="Text Box 3"/>
          <p:cNvSpPr txBox="1">
            <a:spLocks noChangeArrowheads="1"/>
          </p:cNvSpPr>
          <p:nvPr/>
        </p:nvSpPr>
        <p:spPr bwMode="auto">
          <a:xfrm>
            <a:off x="2667000" y="533400"/>
            <a:ext cx="3657600" cy="765175"/>
          </a:xfrm>
          <a:prstGeom prst="rect">
            <a:avLst/>
          </a:prstGeom>
          <a:solidFill>
            <a:srgbClr val="008000">
              <a:alpha val="70195"/>
            </a:srgbClr>
          </a:solidFill>
          <a:ln w="9525">
            <a:noFill/>
            <a:round/>
            <a:headEnd/>
            <a:tailEnd/>
          </a:ln>
        </p:spPr>
        <p:txBody>
          <a:bodyPr lIns="90000" tIns="46800" rIns="90000" bIns="46800">
            <a:spAutoFit/>
          </a:bodyPr>
          <a:lstStyle/>
          <a:p>
            <a:pPr algn="ctr">
              <a:spcBef>
                <a:spcPts val="2750"/>
              </a:spcBef>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400">
                <a:solidFill>
                  <a:srgbClr val="FFFFFF"/>
                </a:solidFill>
                <a:latin typeface="Tahoma" pitchFamily="34" charset="0"/>
              </a:rPr>
              <a:t>Mite</a:t>
            </a:r>
          </a:p>
        </p:txBody>
      </p:sp>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ChangeArrowheads="1"/>
          </p:cNvSpPr>
          <p:nvPr>
            <p:ph type="title" idx="4294967295"/>
          </p:nvPr>
        </p:nvSpPr>
        <p:spPr>
          <a:xfrm>
            <a:off x="457200" y="425450"/>
            <a:ext cx="8229600" cy="1373188"/>
          </a:xfrm>
        </p:spPr>
        <p:txBody>
          <a:bodyPr lIns="0" tIns="0" rIns="0" bIns="0">
            <a:spAutoFit/>
          </a:bodyPr>
          <a:lstStyle/>
          <a:p>
            <a:pPr eaLnBrk="1" hangingPunct="1"/>
            <a:endParaRPr lang="en-US" smtClean="0"/>
          </a:p>
        </p:txBody>
      </p:sp>
      <p:pic>
        <p:nvPicPr>
          <p:cNvPr id="37891"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360">
            <a:solidFill>
              <a:srgbClr val="46562A"/>
            </a:solidFill>
            <a:miter lim="800000"/>
            <a:headEnd/>
            <a:tailEnd/>
          </a:ln>
        </p:spPr>
      </p:pic>
      <p:sp>
        <p:nvSpPr>
          <p:cNvPr id="71683" name="Text Box 3"/>
          <p:cNvSpPr txBox="1">
            <a:spLocks noChangeArrowheads="1"/>
          </p:cNvSpPr>
          <p:nvPr/>
        </p:nvSpPr>
        <p:spPr bwMode="auto">
          <a:xfrm>
            <a:off x="1219200" y="685800"/>
            <a:ext cx="6705600" cy="765175"/>
          </a:xfrm>
          <a:prstGeom prst="rect">
            <a:avLst/>
          </a:prstGeom>
          <a:noFill/>
          <a:ln w="9525">
            <a:noFill/>
            <a:round/>
            <a:headEnd/>
            <a:tailEnd/>
          </a:ln>
          <a:effectLst/>
        </p:spPr>
        <p:txBody>
          <a:bodyPr lIns="90000" tIns="46800" rIns="90000" bIns="46800">
            <a:spAutoFit/>
          </a:bodyPr>
          <a:lstStyle/>
          <a:p>
            <a:pPr algn="ctr">
              <a:spcBef>
                <a:spcPts val="2750"/>
              </a:spcBef>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400">
                <a:solidFill>
                  <a:srgbClr val="FFFFFF"/>
                </a:solidFill>
                <a:effectLst>
                  <a:outerShdw blurRad="38100" dist="38100" dir="2700000" algn="tl">
                    <a:srgbClr val="C0C0C0"/>
                  </a:outerShdw>
                </a:effectLst>
                <a:latin typeface="Tahoma" pitchFamily="34" charset="0"/>
              </a:rPr>
              <a:t>Mite Damage to Yam</a:t>
            </a:r>
          </a:p>
        </p:txBody>
      </p:sp>
      <p:pic>
        <p:nvPicPr>
          <p:cNvPr id="37893" name="Picture 5" descr="E:\fruit and veg pics\bell pepper.JPG"/>
          <p:cNvPicPr>
            <a:picLocks noChangeAspect="1" noChangeArrowheads="1"/>
          </p:cNvPicPr>
          <p:nvPr/>
        </p:nvPicPr>
        <p:blipFill>
          <a:blip r:embed="rId4" cstate="print"/>
          <a:srcRect/>
          <a:stretch>
            <a:fillRect/>
          </a:stretch>
        </p:blipFill>
        <p:spPr bwMode="auto">
          <a:xfrm>
            <a:off x="-2579688" y="-1935163"/>
            <a:ext cx="14304963" cy="10728326"/>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Grp="1" noChangeArrowheads="1"/>
          </p:cNvSpPr>
          <p:nvPr>
            <p:ph type="title" idx="4294967295"/>
          </p:nvPr>
        </p:nvSpPr>
        <p:spPr>
          <a:xfrm>
            <a:off x="457200" y="425450"/>
            <a:ext cx="8229600" cy="1373188"/>
          </a:xfrm>
        </p:spPr>
        <p:txBody>
          <a:bodyPr lIns="0" tIns="0" rIns="0" bIns="0">
            <a:spAutoFit/>
          </a:bodyPr>
          <a:lstStyle/>
          <a:p>
            <a:pPr eaLnBrk="1" hangingPunct="1"/>
            <a:endParaRPr lang="en-US" smtClean="0"/>
          </a:p>
        </p:txBody>
      </p:sp>
      <p:pic>
        <p:nvPicPr>
          <p:cNvPr id="38915"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360">
            <a:solidFill>
              <a:srgbClr val="46562A"/>
            </a:solidFill>
            <a:miter lim="800000"/>
            <a:headEnd/>
            <a:tailEnd/>
          </a:ln>
        </p:spPr>
      </p:pic>
      <p:sp>
        <p:nvSpPr>
          <p:cNvPr id="73731" name="Text Box 3"/>
          <p:cNvSpPr txBox="1">
            <a:spLocks noChangeArrowheads="1"/>
          </p:cNvSpPr>
          <p:nvPr/>
        </p:nvSpPr>
        <p:spPr bwMode="auto">
          <a:xfrm>
            <a:off x="685800" y="685800"/>
            <a:ext cx="4648200" cy="765175"/>
          </a:xfrm>
          <a:prstGeom prst="rect">
            <a:avLst/>
          </a:prstGeom>
          <a:solidFill>
            <a:srgbClr val="FF9900">
              <a:alpha val="50000"/>
            </a:srgbClr>
          </a:solidFill>
          <a:ln w="9525">
            <a:noFill/>
            <a:round/>
            <a:headEnd/>
            <a:tailEnd/>
          </a:ln>
          <a:effectLst/>
        </p:spPr>
        <p:txBody>
          <a:bodyPr lIns="90000" tIns="46800" rIns="90000" bIns="46800">
            <a:spAutoFit/>
          </a:bodyPr>
          <a:lstStyle/>
          <a:p>
            <a:pPr algn="ctr">
              <a:spcBef>
                <a:spcPts val="2750"/>
              </a:spcBef>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400">
                <a:solidFill>
                  <a:srgbClr val="FFFFFF"/>
                </a:solidFill>
                <a:effectLst>
                  <a:outerShdw blurRad="38100" dist="38100" dir="2700000" algn="tl">
                    <a:srgbClr val="000000"/>
                  </a:outerShdw>
                </a:effectLst>
                <a:latin typeface="Tahoma" pitchFamily="34" charset="0"/>
              </a:rPr>
              <a:t>Mite Damage</a:t>
            </a:r>
          </a:p>
        </p:txBody>
      </p:sp>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Grp="1" noChangeArrowheads="1"/>
          </p:cNvSpPr>
          <p:nvPr>
            <p:ph type="title" idx="4294967295"/>
          </p:nvPr>
        </p:nvSpPr>
        <p:spPr>
          <a:xfrm>
            <a:off x="457200" y="425450"/>
            <a:ext cx="8229600" cy="1373188"/>
          </a:xfrm>
        </p:spPr>
        <p:txBody>
          <a:bodyPr lIns="0" tIns="0" rIns="0" bIns="0">
            <a:spAutoFit/>
          </a:bodyPr>
          <a:lstStyle/>
          <a:p>
            <a:pPr eaLnBrk="1" hangingPunct="1"/>
            <a:endParaRPr lang="en-US" smtClean="0"/>
          </a:p>
        </p:txBody>
      </p:sp>
      <p:pic>
        <p:nvPicPr>
          <p:cNvPr id="39939" name="Picture 2"/>
          <p:cNvPicPr>
            <a:picLocks noChangeAspect="1" noChangeArrowheads="1"/>
          </p:cNvPicPr>
          <p:nvPr/>
        </p:nvPicPr>
        <p:blipFill>
          <a:blip r:embed="rId3" cstate="print">
            <a:lum bright="24000" contrast="6000"/>
          </a:blip>
          <a:srcRect/>
          <a:stretch>
            <a:fillRect/>
          </a:stretch>
        </p:blipFill>
        <p:spPr bwMode="auto">
          <a:xfrm>
            <a:off x="0" y="0"/>
            <a:ext cx="9144000" cy="6819900"/>
          </a:xfrm>
          <a:prstGeom prst="rect">
            <a:avLst/>
          </a:prstGeom>
          <a:noFill/>
          <a:ln w="9360">
            <a:solidFill>
              <a:srgbClr val="46562A"/>
            </a:solidFill>
            <a:miter lim="800000"/>
            <a:headEnd/>
            <a:tailEnd/>
          </a:ln>
        </p:spPr>
      </p:pic>
      <p:sp>
        <p:nvSpPr>
          <p:cNvPr id="74755" name="Text Box 3"/>
          <p:cNvSpPr txBox="1">
            <a:spLocks noChangeArrowheads="1"/>
          </p:cNvSpPr>
          <p:nvPr/>
        </p:nvSpPr>
        <p:spPr bwMode="auto">
          <a:xfrm>
            <a:off x="1600200" y="5943600"/>
            <a:ext cx="6629400" cy="765175"/>
          </a:xfrm>
          <a:prstGeom prst="rect">
            <a:avLst/>
          </a:prstGeom>
          <a:noFill/>
          <a:ln w="9525">
            <a:noFill/>
            <a:round/>
            <a:headEnd/>
            <a:tailEnd/>
          </a:ln>
          <a:effectLst/>
        </p:spPr>
        <p:txBody>
          <a:bodyPr lIns="90000" tIns="46800" rIns="90000" bIns="46800">
            <a:spAutoFit/>
          </a:bodyPr>
          <a:lstStyle/>
          <a:p>
            <a:pPr algn="ctr">
              <a:spcBef>
                <a:spcPts val="2750"/>
              </a:spcBef>
              <a:buClr>
                <a:srgbClr val="FF9900"/>
              </a:buClr>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400">
                <a:solidFill>
                  <a:srgbClr val="FF9900"/>
                </a:solidFill>
                <a:effectLst>
                  <a:outerShdw blurRad="38100" dist="38100" dir="2700000" algn="tl">
                    <a:srgbClr val="C0C0C0"/>
                  </a:outerShdw>
                </a:effectLst>
                <a:latin typeface="Tahoma" pitchFamily="34" charset="0"/>
              </a:rPr>
              <a:t>Mite damage to citrus</a:t>
            </a:r>
          </a:p>
        </p:txBody>
      </p:sp>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n-US" smtClean="0"/>
          </a:p>
        </p:txBody>
      </p:sp>
      <p:pic>
        <p:nvPicPr>
          <p:cNvPr id="40963" name="Picture 4" descr="P3200025"/>
          <p:cNvPicPr>
            <a:picLocks noChangeAspect="1" noChangeArrowheads="1"/>
          </p:cNvPicPr>
          <p:nvPr>
            <p:ph type="body" idx="1"/>
          </p:nvPr>
        </p:nvPicPr>
        <p:blipFill>
          <a:blip r:embed="rId2" cstate="print"/>
          <a:srcRect/>
          <a:stretch>
            <a:fillRect/>
          </a:stretch>
        </p:blipFill>
        <p:spPr>
          <a:xfrm>
            <a:off x="0" y="0"/>
            <a:ext cx="9144000" cy="6858000"/>
          </a:xfr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endParaRPr lang="en-US" smtClean="0"/>
          </a:p>
        </p:txBody>
      </p:sp>
      <p:sp>
        <p:nvSpPr>
          <p:cNvPr id="41987" name="Rectangle 3"/>
          <p:cNvSpPr>
            <a:spLocks noGrp="1" noChangeArrowheads="1"/>
          </p:cNvSpPr>
          <p:nvPr>
            <p:ph type="body" idx="1"/>
          </p:nvPr>
        </p:nvSpPr>
        <p:spPr/>
        <p:txBody>
          <a:bodyPr/>
          <a:lstStyle/>
          <a:p>
            <a:endParaRPr lang="en-US" smtClean="0"/>
          </a:p>
        </p:txBody>
      </p:sp>
      <p:pic>
        <p:nvPicPr>
          <p:cNvPr id="41988" name="Picture 4" descr="P320002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endParaRPr lang="en-US" smtClean="0"/>
          </a:p>
        </p:txBody>
      </p:sp>
      <p:sp>
        <p:nvSpPr>
          <p:cNvPr id="43011" name="Rectangle 3"/>
          <p:cNvSpPr>
            <a:spLocks noGrp="1" noChangeArrowheads="1"/>
          </p:cNvSpPr>
          <p:nvPr>
            <p:ph type="body" idx="1"/>
          </p:nvPr>
        </p:nvSpPr>
        <p:spPr/>
        <p:txBody>
          <a:bodyPr/>
          <a:lstStyle/>
          <a:p>
            <a:endParaRPr lang="en-US" smtClean="0"/>
          </a:p>
        </p:txBody>
      </p:sp>
      <p:pic>
        <p:nvPicPr>
          <p:cNvPr id="43012" name="Picture 4" descr="P6290008"/>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4000" smtClean="0"/>
              <a:t>Chinese rose Beetles</a:t>
            </a:r>
            <a:br>
              <a:rPr lang="en-US" sz="4000" smtClean="0"/>
            </a:br>
            <a:endParaRPr lang="en-US" sz="4000" smtClean="0"/>
          </a:p>
        </p:txBody>
      </p:sp>
      <p:sp>
        <p:nvSpPr>
          <p:cNvPr id="44035" name="Rectangle 3"/>
          <p:cNvSpPr>
            <a:spLocks noGrp="1" noChangeArrowheads="1"/>
          </p:cNvSpPr>
          <p:nvPr>
            <p:ph type="body" idx="1"/>
          </p:nvPr>
        </p:nvSpPr>
        <p:spPr>
          <a:xfrm>
            <a:off x="457200" y="990600"/>
            <a:ext cx="5410200" cy="5135563"/>
          </a:xfrm>
        </p:spPr>
        <p:txBody>
          <a:bodyPr/>
          <a:lstStyle/>
          <a:p>
            <a:pPr eaLnBrk="1" hangingPunct="1"/>
            <a:r>
              <a:rPr lang="en-US" smtClean="0"/>
              <a:t>250 plants from a wide variety of ornamental and cultivated crops are attacked </a:t>
            </a:r>
          </a:p>
        </p:txBody>
      </p:sp>
      <p:pic>
        <p:nvPicPr>
          <p:cNvPr id="44036" name="Picture 7" descr="15chineserosebeetle-dam2"/>
          <p:cNvPicPr>
            <a:picLocks noChangeAspect="1" noChangeArrowheads="1"/>
          </p:cNvPicPr>
          <p:nvPr/>
        </p:nvPicPr>
        <p:blipFill>
          <a:blip r:embed="rId2" cstate="print"/>
          <a:srcRect/>
          <a:stretch>
            <a:fillRect/>
          </a:stretch>
        </p:blipFill>
        <p:spPr bwMode="auto">
          <a:xfrm>
            <a:off x="152400" y="3048000"/>
            <a:ext cx="4419600" cy="3733800"/>
          </a:xfrm>
          <a:prstGeom prst="rect">
            <a:avLst/>
          </a:prstGeom>
          <a:noFill/>
          <a:ln w="9525">
            <a:noFill/>
            <a:miter lim="800000"/>
            <a:headEnd/>
            <a:tailEnd/>
          </a:ln>
        </p:spPr>
      </p:pic>
      <p:pic>
        <p:nvPicPr>
          <p:cNvPr id="44037" name="Picture 9" descr="15chineserosebeetle2"/>
          <p:cNvPicPr>
            <a:picLocks noChangeAspect="1" noChangeArrowheads="1"/>
          </p:cNvPicPr>
          <p:nvPr/>
        </p:nvPicPr>
        <p:blipFill>
          <a:blip r:embed="rId3" cstate="print"/>
          <a:srcRect/>
          <a:stretch>
            <a:fillRect/>
          </a:stretch>
        </p:blipFill>
        <p:spPr bwMode="auto">
          <a:xfrm>
            <a:off x="4800600" y="3048000"/>
            <a:ext cx="4124325" cy="3657600"/>
          </a:xfrm>
          <a:prstGeom prst="rect">
            <a:avLst/>
          </a:prstGeom>
          <a:noFill/>
          <a:ln w="9525">
            <a:noFill/>
            <a:miter lim="800000"/>
            <a:headEnd/>
            <a:tailEnd/>
          </a:ln>
        </p:spPr>
      </p:pic>
      <p:pic>
        <p:nvPicPr>
          <p:cNvPr id="44038" name="Picture 10" descr="15chineserosebeetle"/>
          <p:cNvPicPr>
            <a:picLocks noChangeAspect="1" noChangeArrowheads="1"/>
          </p:cNvPicPr>
          <p:nvPr/>
        </p:nvPicPr>
        <p:blipFill>
          <a:blip r:embed="rId4" cstate="print"/>
          <a:srcRect/>
          <a:stretch>
            <a:fillRect/>
          </a:stretch>
        </p:blipFill>
        <p:spPr bwMode="auto">
          <a:xfrm>
            <a:off x="6172200" y="838200"/>
            <a:ext cx="26670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50530" name="Picture 2" descr="Related image">
            <a:hlinkClick r:id="rId2"/>
          </p:cNvPr>
          <p:cNvPicPr>
            <a:picLocks noChangeAspect="1" noChangeArrowheads="1"/>
          </p:cNvPicPr>
          <p:nvPr/>
        </p:nvPicPr>
        <p:blipFill>
          <a:blip r:embed="rId3" cstate="print"/>
          <a:srcRect/>
          <a:stretch>
            <a:fillRect/>
          </a:stretch>
        </p:blipFill>
        <p:spPr bwMode="auto">
          <a:xfrm>
            <a:off x="266500" y="202479"/>
            <a:ext cx="8572700" cy="6426921"/>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6" name="Picture 4" descr="Image result for Physomerus grossipes">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6" name="Picture 2" descr="Related image">
            <a:hlinkClick r:id="rId4"/>
          </p:cNvPr>
          <p:cNvPicPr>
            <a:picLocks noChangeAspect="1" noChangeArrowheads="1"/>
          </p:cNvPicPr>
          <p:nvPr/>
        </p:nvPicPr>
        <p:blipFill>
          <a:blip r:embed="rId5" cstate="print"/>
          <a:srcRect/>
          <a:stretch>
            <a:fillRect/>
          </a:stretch>
        </p:blipFill>
        <p:spPr bwMode="auto">
          <a:xfrm>
            <a:off x="5257800" y="4343400"/>
            <a:ext cx="3581400" cy="2286001"/>
          </a:xfrm>
          <a:prstGeom prst="rect">
            <a:avLst/>
          </a:prstGeom>
          <a:noFill/>
        </p:spPr>
      </p:pic>
      <p:sp>
        <p:nvSpPr>
          <p:cNvPr id="8" name="Title 1"/>
          <p:cNvSpPr txBox="1">
            <a:spLocks/>
          </p:cNvSpPr>
          <p:nvPr/>
        </p:nvSpPr>
        <p:spPr bwMode="auto">
          <a:xfrm>
            <a:off x="0" y="0"/>
            <a:ext cx="6172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bg1"/>
                </a:solidFill>
                <a:effectLst/>
                <a:uLnTx/>
                <a:uFillTx/>
                <a:latin typeface="+mj-lt"/>
                <a:ea typeface="+mj-ea"/>
                <a:cs typeface="+mj-cs"/>
              </a:rPr>
              <a:t>Sweet potato bug</a:t>
            </a:r>
            <a:endParaRPr kumimoji="0" lang="en-US" sz="4400" b="0" i="0"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685800" y="0"/>
            <a:ext cx="7772400" cy="1143000"/>
          </a:xfrm>
        </p:spPr>
        <p:txBody>
          <a:bodyPr/>
          <a:lstStyle/>
          <a:p>
            <a:pPr eaLnBrk="1" hangingPunct="1"/>
            <a:r>
              <a:rPr lang="en-US" smtClean="0"/>
              <a:t>Are all insects pests?</a:t>
            </a:r>
          </a:p>
        </p:txBody>
      </p:sp>
      <p:sp>
        <p:nvSpPr>
          <p:cNvPr id="7171" name="Text Box 3"/>
          <p:cNvSpPr txBox="1">
            <a:spLocks noChangeArrowheads="1"/>
          </p:cNvSpPr>
          <p:nvPr/>
        </p:nvSpPr>
        <p:spPr bwMode="auto">
          <a:xfrm>
            <a:off x="381000" y="1295400"/>
            <a:ext cx="8382000" cy="4789488"/>
          </a:xfrm>
          <a:prstGeom prst="rect">
            <a:avLst/>
          </a:prstGeom>
          <a:noFill/>
          <a:ln w="9525">
            <a:noFill/>
            <a:miter lim="800000"/>
            <a:headEnd/>
            <a:tailEnd/>
          </a:ln>
        </p:spPr>
        <p:txBody>
          <a:bodyPr>
            <a:spAutoFit/>
          </a:bodyPr>
          <a:lstStyle/>
          <a:p>
            <a:pPr>
              <a:buFontTx/>
              <a:buChar char="•"/>
            </a:pPr>
            <a:r>
              <a:rPr lang="en-US" b="0">
                <a:solidFill>
                  <a:schemeClr val="tx1"/>
                </a:solidFill>
                <a:latin typeface="Times New Roman" pitchFamily="18" charset="0"/>
              </a:rPr>
              <a:t>Globally there are about 3,500 species of insect pests (0.35% of total species)</a:t>
            </a:r>
            <a:br>
              <a:rPr lang="en-US" b="0">
                <a:solidFill>
                  <a:schemeClr val="tx1"/>
                </a:solidFill>
                <a:latin typeface="Times New Roman" pitchFamily="18" charset="0"/>
              </a:rPr>
            </a:br>
            <a:endParaRPr lang="en-US" b="0">
              <a:solidFill>
                <a:schemeClr val="tx1"/>
              </a:solidFill>
              <a:latin typeface="Times New Roman" pitchFamily="18" charset="0"/>
            </a:endParaRPr>
          </a:p>
          <a:p>
            <a:pPr>
              <a:buFontTx/>
              <a:buChar char="•"/>
            </a:pPr>
            <a:r>
              <a:rPr lang="en-US" b="0">
                <a:solidFill>
                  <a:schemeClr val="tx1"/>
                </a:solidFill>
                <a:latin typeface="Times New Roman" pitchFamily="18" charset="0"/>
              </a:rPr>
              <a:t>In Micronesia there are about 400 species of insect pests (4% of total species)</a:t>
            </a:r>
            <a:br>
              <a:rPr lang="en-US" b="0">
                <a:solidFill>
                  <a:schemeClr val="tx1"/>
                </a:solidFill>
                <a:latin typeface="Times New Roman" pitchFamily="18" charset="0"/>
              </a:rPr>
            </a:br>
            <a:endParaRPr lang="en-US" b="0">
              <a:solidFill>
                <a:schemeClr val="tx1"/>
              </a:solidFill>
              <a:latin typeface="Times New Roman" pitchFamily="18" charset="0"/>
            </a:endParaRPr>
          </a:p>
          <a:p>
            <a:pPr>
              <a:buFontTx/>
              <a:buChar char="•"/>
            </a:pPr>
            <a:r>
              <a:rPr lang="en-US" b="0">
                <a:solidFill>
                  <a:schemeClr val="tx1"/>
                </a:solidFill>
                <a:latin typeface="Times New Roman" pitchFamily="18" charset="0"/>
              </a:rPr>
              <a:t>Many non-pest insects are actually beneficial: bees pollinate crops, insect predators and parasites control populations of pest insects and weeds, and many species provide ecosystem services by helping to recycle dead plants and animals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Grp="1" noChangeArrowheads="1"/>
          </p:cNvSpPr>
          <p:nvPr>
            <p:ph type="title" idx="4294967295"/>
          </p:nvPr>
        </p:nvSpPr>
        <p:spPr>
          <a:xfrm>
            <a:off x="457200" y="425450"/>
            <a:ext cx="8229600" cy="1373188"/>
          </a:xfrm>
        </p:spPr>
        <p:txBody>
          <a:bodyPr lIns="0" tIns="0" rIns="0" bIns="0">
            <a:spAutoFit/>
          </a:bodyPr>
          <a:lstStyle/>
          <a:p>
            <a:pPr eaLnBrk="1" hangingPunct="1"/>
            <a:endParaRPr lang="en-US" smtClean="0"/>
          </a:p>
        </p:txBody>
      </p:sp>
      <p:pic>
        <p:nvPicPr>
          <p:cNvPr id="45059" name="Picture 2"/>
          <p:cNvPicPr>
            <a:picLocks noChangeAspect="1" noChangeArrowheads="1"/>
          </p:cNvPicPr>
          <p:nvPr/>
        </p:nvPicPr>
        <p:blipFill>
          <a:blip r:embed="rId3" cstate="print"/>
          <a:srcRect/>
          <a:stretch>
            <a:fillRect/>
          </a:stretch>
        </p:blipFill>
        <p:spPr bwMode="auto">
          <a:xfrm>
            <a:off x="0" y="-38100"/>
            <a:ext cx="9144000" cy="6858000"/>
          </a:xfrm>
          <a:prstGeom prst="rect">
            <a:avLst/>
          </a:prstGeom>
          <a:noFill/>
          <a:ln w="9360">
            <a:solidFill>
              <a:srgbClr val="46562A"/>
            </a:solidFill>
            <a:miter lim="800000"/>
            <a:headEnd/>
            <a:tailEnd/>
          </a:ln>
        </p:spPr>
      </p:pic>
      <p:sp>
        <p:nvSpPr>
          <p:cNvPr id="56323" name="Text Box 3"/>
          <p:cNvSpPr txBox="1">
            <a:spLocks noChangeArrowheads="1"/>
          </p:cNvSpPr>
          <p:nvPr/>
        </p:nvSpPr>
        <p:spPr bwMode="auto">
          <a:xfrm>
            <a:off x="609600" y="2514600"/>
            <a:ext cx="2362200" cy="2105025"/>
          </a:xfrm>
          <a:prstGeom prst="rect">
            <a:avLst/>
          </a:prstGeom>
          <a:solidFill>
            <a:srgbClr val="C0C0C0">
              <a:alpha val="62000"/>
            </a:srgbClr>
          </a:solidFill>
          <a:ln w="9525">
            <a:noFill/>
            <a:round/>
            <a:headEnd/>
            <a:tailEnd/>
          </a:ln>
          <a:effectLst/>
        </p:spPr>
        <p:txBody>
          <a:bodyPr lIns="90000" tIns="46800" rIns="90000" bIns="46800">
            <a:spAutoFit/>
          </a:bodyPr>
          <a:lstStyle/>
          <a:p>
            <a:pPr>
              <a:spcBef>
                <a:spcPts val="2750"/>
              </a:spcBef>
              <a:buClr>
                <a:srgbClr val="000000"/>
              </a:buClr>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400">
                <a:solidFill>
                  <a:srgbClr val="000000"/>
                </a:solidFill>
                <a:effectLst>
                  <a:outerShdw blurRad="38100" dist="38100" dir="2700000" algn="tl">
                    <a:srgbClr val="FFFFFF"/>
                  </a:outerShdw>
                </a:effectLst>
                <a:latin typeface="Tahoma" pitchFamily="34" charset="0"/>
              </a:rPr>
              <a:t>Red Banded Thrips</a:t>
            </a:r>
          </a:p>
        </p:txBody>
      </p:sp>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endParaRPr lang="en-US" smtClean="0"/>
          </a:p>
        </p:txBody>
      </p:sp>
      <p:sp>
        <p:nvSpPr>
          <p:cNvPr id="46083" name="Rectangle 3"/>
          <p:cNvSpPr>
            <a:spLocks noGrp="1" noChangeArrowheads="1"/>
          </p:cNvSpPr>
          <p:nvPr>
            <p:ph type="body" idx="1"/>
          </p:nvPr>
        </p:nvSpPr>
        <p:spPr/>
        <p:txBody>
          <a:bodyPr/>
          <a:lstStyle/>
          <a:p>
            <a:endParaRPr lang="en-US" smtClean="0"/>
          </a:p>
        </p:txBody>
      </p:sp>
      <p:pic>
        <p:nvPicPr>
          <p:cNvPr id="46084" name="Picture 4" descr="P419003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econdary guava9"/>
          <p:cNvPicPr>
            <a:picLocks noChangeAspect="1" noChangeArrowheads="1"/>
          </p:cNvPicPr>
          <p:nvPr/>
        </p:nvPicPr>
        <p:blipFill>
          <a:blip r:embed="rId3" cstate="print"/>
          <a:srcRect/>
          <a:stretch>
            <a:fillRect/>
          </a:stretch>
        </p:blipFill>
        <p:spPr bwMode="auto">
          <a:xfrm>
            <a:off x="0" y="0"/>
            <a:ext cx="10058400" cy="6858000"/>
          </a:xfrm>
          <a:prstGeom prst="rect">
            <a:avLst/>
          </a:prstGeom>
          <a:noFill/>
          <a:ln w="9525">
            <a:noFill/>
            <a:miter lim="800000"/>
            <a:headEnd/>
            <a:tailEnd/>
          </a:ln>
        </p:spPr>
      </p:pic>
      <p:sp>
        <p:nvSpPr>
          <p:cNvPr id="47107" name="Text Box 3"/>
          <p:cNvSpPr txBox="1">
            <a:spLocks noChangeArrowheads="1"/>
          </p:cNvSpPr>
          <p:nvPr/>
        </p:nvSpPr>
        <p:spPr bwMode="auto">
          <a:xfrm>
            <a:off x="1371600" y="1219200"/>
            <a:ext cx="7010400" cy="457200"/>
          </a:xfrm>
          <a:prstGeom prst="rect">
            <a:avLst/>
          </a:prstGeom>
          <a:noFill/>
          <a:ln w="9525">
            <a:noFill/>
            <a:miter lim="800000"/>
            <a:headEnd/>
            <a:tailEnd/>
          </a:ln>
        </p:spPr>
        <p:txBody>
          <a:bodyPr>
            <a:spAutoFit/>
          </a:bodyPr>
          <a:lstStyle/>
          <a:p>
            <a:pPr algn="r" eaLnBrk="0" hangingPunct="0">
              <a:spcBef>
                <a:spcPct val="50000"/>
              </a:spcBef>
            </a:pPr>
            <a:endParaRPr lang="en-US" sz="2400" b="0">
              <a:solidFill>
                <a:schemeClr val="tx1"/>
              </a:solidFill>
              <a:latin typeface="Times New Roman" pitchFamily="18" charset="0"/>
            </a:endParaRPr>
          </a:p>
        </p:txBody>
      </p:sp>
      <p:sp>
        <p:nvSpPr>
          <p:cNvPr id="47108" name="Text Box 4"/>
          <p:cNvSpPr txBox="1">
            <a:spLocks noChangeArrowheads="1"/>
          </p:cNvSpPr>
          <p:nvPr/>
        </p:nvSpPr>
        <p:spPr bwMode="auto">
          <a:xfrm>
            <a:off x="533400" y="1066800"/>
            <a:ext cx="6019800" cy="2225675"/>
          </a:xfrm>
          <a:prstGeom prst="rect">
            <a:avLst/>
          </a:prstGeom>
          <a:noFill/>
          <a:ln w="9525">
            <a:noFill/>
            <a:miter lim="800000"/>
            <a:headEnd/>
            <a:tailEnd/>
          </a:ln>
        </p:spPr>
        <p:txBody>
          <a:bodyPr>
            <a:spAutoFit/>
          </a:bodyPr>
          <a:lstStyle/>
          <a:p>
            <a:pPr algn="ctr" eaLnBrk="0" hangingPunct="0">
              <a:spcBef>
                <a:spcPct val="50000"/>
              </a:spcBef>
            </a:pPr>
            <a:r>
              <a:rPr lang="en-US" sz="4000" b="0">
                <a:solidFill>
                  <a:srgbClr val="FFFF00"/>
                </a:solidFill>
                <a:latin typeface="Times New Roman" pitchFamily="18" charset="0"/>
              </a:rPr>
              <a:t>Fruit Piercing Moth </a:t>
            </a:r>
            <a:r>
              <a:rPr lang="en-US" sz="4000" b="0" i="1">
                <a:solidFill>
                  <a:srgbClr val="FFFF00"/>
                </a:solidFill>
                <a:latin typeface="Times New Roman" pitchFamily="18" charset="0"/>
              </a:rPr>
              <a:t>Eudocima fullonia</a:t>
            </a:r>
          </a:p>
          <a:p>
            <a:pPr algn="ctr" eaLnBrk="0" hangingPunct="0">
              <a:spcBef>
                <a:spcPct val="50000"/>
              </a:spcBef>
            </a:pPr>
            <a:endParaRPr lang="en-US" sz="4000" b="0" i="1">
              <a:solidFill>
                <a:srgbClr val="FFFF00"/>
              </a:solidFill>
              <a:latin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O_fullo4"/>
          <p:cNvPicPr>
            <a:picLocks noChangeAspect="1" noChangeArrowheads="1"/>
          </p:cNvPicPr>
          <p:nvPr/>
        </p:nvPicPr>
        <p:blipFill>
          <a:blip r:embed="rId2" cstate="print"/>
          <a:srcRect t="31503" r="-3448"/>
          <a:stretch>
            <a:fillRect/>
          </a:stretch>
        </p:blipFill>
        <p:spPr bwMode="auto">
          <a:xfrm>
            <a:off x="1295400" y="2971800"/>
            <a:ext cx="6858000" cy="3406775"/>
          </a:xfrm>
          <a:prstGeom prst="rect">
            <a:avLst/>
          </a:prstGeom>
          <a:noFill/>
          <a:ln w="9525">
            <a:noFill/>
            <a:miter lim="800000"/>
            <a:headEnd/>
            <a:tailEnd/>
          </a:ln>
        </p:spPr>
      </p:pic>
      <p:sp>
        <p:nvSpPr>
          <p:cNvPr id="48131" name="Text Box 3"/>
          <p:cNvSpPr txBox="1">
            <a:spLocks noChangeArrowheads="1"/>
          </p:cNvSpPr>
          <p:nvPr/>
        </p:nvSpPr>
        <p:spPr bwMode="auto">
          <a:xfrm>
            <a:off x="2286000" y="685800"/>
            <a:ext cx="4692650" cy="946150"/>
          </a:xfrm>
          <a:prstGeom prst="rect">
            <a:avLst/>
          </a:prstGeom>
          <a:noFill/>
          <a:ln w="9525">
            <a:noFill/>
            <a:miter lim="800000"/>
            <a:headEnd/>
            <a:tailEnd/>
          </a:ln>
        </p:spPr>
        <p:txBody>
          <a:bodyPr wrap="none">
            <a:spAutoFit/>
          </a:bodyPr>
          <a:lstStyle/>
          <a:p>
            <a:pPr algn="ctr"/>
            <a:r>
              <a:rPr lang="en-US">
                <a:solidFill>
                  <a:schemeClr val="tx1"/>
                </a:solidFill>
              </a:rPr>
              <a:t>Pacific Fruit-Piercing Moth</a:t>
            </a:r>
          </a:p>
          <a:p>
            <a:pPr algn="ctr"/>
            <a:r>
              <a:rPr lang="en-US">
                <a:solidFill>
                  <a:schemeClr val="tx1"/>
                </a:solidFill>
              </a:rPr>
              <a:t>(</a:t>
            </a:r>
            <a:r>
              <a:rPr lang="en-US" i="1">
                <a:solidFill>
                  <a:schemeClr val="tx1"/>
                </a:solidFill>
              </a:rPr>
              <a:t>Otheris fullonia</a:t>
            </a:r>
            <a:r>
              <a:rPr lang="en-US">
                <a:solidFill>
                  <a:schemeClr val="tx1"/>
                </a:solidFill>
              </a:rPr>
              <a:t>)</a:t>
            </a:r>
          </a:p>
        </p:txBody>
      </p:sp>
      <p:sp>
        <p:nvSpPr>
          <p:cNvPr id="48132" name="Text Box 4"/>
          <p:cNvSpPr txBox="1">
            <a:spLocks noChangeArrowheads="1"/>
          </p:cNvSpPr>
          <p:nvPr/>
        </p:nvSpPr>
        <p:spPr bwMode="auto">
          <a:xfrm>
            <a:off x="3886200" y="2209800"/>
            <a:ext cx="1093788" cy="519113"/>
          </a:xfrm>
          <a:prstGeom prst="rect">
            <a:avLst/>
          </a:prstGeom>
          <a:noFill/>
          <a:ln w="9525">
            <a:noFill/>
            <a:miter lim="800000"/>
            <a:headEnd/>
            <a:tailEnd/>
          </a:ln>
        </p:spPr>
        <p:txBody>
          <a:bodyPr wrap="none">
            <a:spAutoFit/>
          </a:bodyPr>
          <a:lstStyle/>
          <a:p>
            <a:pPr algn="ctr"/>
            <a:r>
              <a:rPr lang="en-US">
                <a:solidFill>
                  <a:schemeClr val="tx1"/>
                </a:solidFill>
              </a:rPr>
              <a:t>Adult</a:t>
            </a:r>
          </a:p>
        </p:txBody>
      </p:sp>
      <p:sp>
        <p:nvSpPr>
          <p:cNvPr id="48133" name="Text Box 6"/>
          <p:cNvSpPr txBox="1">
            <a:spLocks noChangeArrowheads="1"/>
          </p:cNvSpPr>
          <p:nvPr/>
        </p:nvSpPr>
        <p:spPr bwMode="auto">
          <a:xfrm>
            <a:off x="746125" y="5780088"/>
            <a:ext cx="184150" cy="519112"/>
          </a:xfrm>
          <a:prstGeom prst="rect">
            <a:avLst/>
          </a:prstGeom>
          <a:noFill/>
          <a:ln w="9525">
            <a:noFill/>
            <a:miter lim="800000"/>
            <a:headEnd/>
            <a:tailEnd/>
          </a:ln>
        </p:spPr>
        <p:txBody>
          <a:bodyPr wrap="none">
            <a:spAutoFit/>
          </a:bodyPr>
          <a:lstStyle/>
          <a:p>
            <a:endParaRPr lang="en-US"/>
          </a:p>
        </p:txBody>
      </p:sp>
      <p:sp>
        <p:nvSpPr>
          <p:cNvPr id="48134" name="Text Box 8"/>
          <p:cNvSpPr txBox="1">
            <a:spLocks noChangeArrowheads="1"/>
          </p:cNvSpPr>
          <p:nvPr/>
        </p:nvSpPr>
        <p:spPr bwMode="auto">
          <a:xfrm>
            <a:off x="1600200" y="5638800"/>
            <a:ext cx="5372100" cy="946150"/>
          </a:xfrm>
          <a:prstGeom prst="rect">
            <a:avLst/>
          </a:prstGeom>
          <a:noFill/>
          <a:ln w="9525">
            <a:noFill/>
            <a:miter lim="800000"/>
            <a:headEnd/>
            <a:tailEnd/>
          </a:ln>
        </p:spPr>
        <p:txBody>
          <a:bodyPr wrap="none">
            <a:spAutoFit/>
          </a:bodyPr>
          <a:lstStyle/>
          <a:p>
            <a:pPr>
              <a:spcBef>
                <a:spcPct val="20000"/>
              </a:spcBef>
              <a:buFontTx/>
              <a:buChar char="•"/>
            </a:pPr>
            <a:r>
              <a:rPr lang="en-US" b="0">
                <a:solidFill>
                  <a:schemeClr val="tx1"/>
                </a:solidFill>
              </a:rPr>
              <a:t>West Africa to French Polynesia</a:t>
            </a:r>
          </a:p>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endParaRPr lang="en-US" smtClean="0"/>
          </a:p>
        </p:txBody>
      </p:sp>
      <p:pic>
        <p:nvPicPr>
          <p:cNvPr id="49155" name="Picture 3" descr="prob2"/>
          <p:cNvPicPr>
            <a:picLocks noChangeAspect="1" noChangeArrowheads="1"/>
          </p:cNvPicPr>
          <p:nvPr>
            <p:ph idx="1"/>
          </p:nvPr>
        </p:nvPicPr>
        <p:blipFill>
          <a:blip r:embed="rId2" cstate="print"/>
          <a:srcRect/>
          <a:stretch>
            <a:fillRect/>
          </a:stretch>
        </p:blipFill>
        <p:spPr>
          <a:xfrm>
            <a:off x="0" y="0"/>
            <a:ext cx="9144000" cy="6858000"/>
          </a:xfrm>
        </p:spPr>
      </p:pic>
      <p:sp>
        <p:nvSpPr>
          <p:cNvPr id="49156" name="Text Box 4"/>
          <p:cNvSpPr txBox="1">
            <a:spLocks noChangeArrowheads="1"/>
          </p:cNvSpPr>
          <p:nvPr/>
        </p:nvSpPr>
        <p:spPr bwMode="auto">
          <a:xfrm>
            <a:off x="381000" y="5562600"/>
            <a:ext cx="6629400" cy="641350"/>
          </a:xfrm>
          <a:prstGeom prst="rect">
            <a:avLst/>
          </a:prstGeom>
          <a:noFill/>
          <a:ln w="9525">
            <a:noFill/>
            <a:miter lim="800000"/>
            <a:headEnd/>
            <a:tailEnd/>
          </a:ln>
        </p:spPr>
        <p:txBody>
          <a:bodyPr>
            <a:spAutoFit/>
          </a:bodyPr>
          <a:lstStyle/>
          <a:p>
            <a:pPr eaLnBrk="0" hangingPunct="0"/>
            <a:r>
              <a:rPr lang="en-US" sz="3600" b="0">
                <a:solidFill>
                  <a:schemeClr val="tx1"/>
                </a:solidFill>
                <a:latin typeface="Times New Roman" pitchFamily="18" charset="0"/>
              </a:rPr>
              <a:t>Proboscis (of fruit piercing moth)</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amage star fruit"/>
          <p:cNvPicPr>
            <a:picLocks noChangeAspect="1" noChangeArrowheads="1"/>
          </p:cNvPicPr>
          <p:nvPr/>
        </p:nvPicPr>
        <p:blipFill>
          <a:blip r:embed="rId2" cstate="print"/>
          <a:srcRect/>
          <a:stretch>
            <a:fillRect/>
          </a:stretch>
        </p:blipFill>
        <p:spPr bwMode="auto">
          <a:xfrm>
            <a:off x="0" y="11113"/>
            <a:ext cx="9144000" cy="6846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deigo4d"/>
          <p:cNvPicPr>
            <a:picLocks noChangeAspect="1" noChangeArrowheads="1"/>
          </p:cNvPicPr>
          <p:nvPr/>
        </p:nvPicPr>
        <p:blipFill>
          <a:blip r:embed="rId2" cstate="print"/>
          <a:srcRect/>
          <a:stretch>
            <a:fillRect/>
          </a:stretch>
        </p:blipFill>
        <p:spPr bwMode="auto">
          <a:xfrm>
            <a:off x="0" y="47625"/>
            <a:ext cx="9144000" cy="676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fpm L"/>
          <p:cNvPicPr>
            <a:picLocks noChangeAspect="1" noChangeArrowheads="1"/>
          </p:cNvPicPr>
          <p:nvPr/>
        </p:nvPicPr>
        <p:blipFill>
          <a:blip r:embed="rId2" cstate="print"/>
          <a:srcRect/>
          <a:stretch>
            <a:fillRect/>
          </a:stretch>
        </p:blipFill>
        <p:spPr bwMode="auto">
          <a:xfrm>
            <a:off x="0" y="3429000"/>
            <a:ext cx="4572000" cy="3429000"/>
          </a:xfrm>
          <a:prstGeom prst="rect">
            <a:avLst/>
          </a:prstGeom>
          <a:noFill/>
          <a:ln w="9525">
            <a:noFill/>
            <a:miter lim="800000"/>
            <a:headEnd/>
            <a:tailEnd/>
          </a:ln>
        </p:spPr>
      </p:pic>
      <p:pic>
        <p:nvPicPr>
          <p:cNvPr id="52227" name="Picture 3" descr="fpm L1"/>
          <p:cNvPicPr>
            <a:picLocks noChangeAspect="1" noChangeArrowheads="1"/>
          </p:cNvPicPr>
          <p:nvPr/>
        </p:nvPicPr>
        <p:blipFill>
          <a:blip r:embed="rId3" cstate="print"/>
          <a:srcRect/>
          <a:stretch>
            <a:fillRect/>
          </a:stretch>
        </p:blipFill>
        <p:spPr bwMode="auto">
          <a:xfrm>
            <a:off x="4484688" y="0"/>
            <a:ext cx="4652962" cy="3429000"/>
          </a:xfrm>
          <a:prstGeom prst="rect">
            <a:avLst/>
          </a:prstGeom>
          <a:noFill/>
          <a:ln w="9525">
            <a:noFill/>
            <a:miter lim="800000"/>
            <a:headEnd/>
            <a:tailEnd/>
          </a:ln>
        </p:spPr>
      </p:pic>
      <p:pic>
        <p:nvPicPr>
          <p:cNvPr id="52228" name="Picture 4" descr="fpm L2"/>
          <p:cNvPicPr>
            <a:picLocks noChangeAspect="1" noChangeArrowheads="1"/>
          </p:cNvPicPr>
          <p:nvPr/>
        </p:nvPicPr>
        <p:blipFill>
          <a:blip r:embed="rId4" cstate="print"/>
          <a:srcRect/>
          <a:stretch>
            <a:fillRect/>
          </a:stretch>
        </p:blipFill>
        <p:spPr bwMode="auto">
          <a:xfrm>
            <a:off x="0" y="0"/>
            <a:ext cx="4572000" cy="3505200"/>
          </a:xfrm>
          <a:prstGeom prst="rect">
            <a:avLst/>
          </a:prstGeom>
          <a:noFill/>
          <a:ln w="9525">
            <a:noFill/>
            <a:miter lim="800000"/>
            <a:headEnd/>
            <a:tailEnd/>
          </a:ln>
        </p:spPr>
      </p:pic>
      <p:pic>
        <p:nvPicPr>
          <p:cNvPr id="52229" name="Picture 5" descr="fpm L3"/>
          <p:cNvPicPr>
            <a:picLocks noChangeAspect="1" noChangeArrowheads="1"/>
          </p:cNvPicPr>
          <p:nvPr/>
        </p:nvPicPr>
        <p:blipFill>
          <a:blip r:embed="rId5" cstate="print"/>
          <a:srcRect/>
          <a:stretch>
            <a:fillRect/>
          </a:stretch>
        </p:blipFill>
        <p:spPr bwMode="auto">
          <a:xfrm>
            <a:off x="4572000" y="3359150"/>
            <a:ext cx="4572000" cy="3498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euplectrus m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3251" name="Text Box 3"/>
          <p:cNvSpPr txBox="1">
            <a:spLocks noChangeArrowheads="1"/>
          </p:cNvSpPr>
          <p:nvPr/>
        </p:nvSpPr>
        <p:spPr bwMode="auto">
          <a:xfrm>
            <a:off x="381000" y="457200"/>
            <a:ext cx="7924800" cy="1766888"/>
          </a:xfrm>
          <a:prstGeom prst="rect">
            <a:avLst/>
          </a:prstGeom>
          <a:noFill/>
          <a:ln w="9525">
            <a:noFill/>
            <a:miter lim="800000"/>
            <a:headEnd/>
            <a:tailEnd/>
          </a:ln>
        </p:spPr>
        <p:txBody>
          <a:bodyPr>
            <a:spAutoFit/>
          </a:bodyPr>
          <a:lstStyle/>
          <a:p>
            <a:pPr eaLnBrk="0" hangingPunct="0">
              <a:spcBef>
                <a:spcPct val="50000"/>
              </a:spcBef>
            </a:pPr>
            <a:r>
              <a:rPr lang="en-US" sz="4400" b="0" i="1">
                <a:solidFill>
                  <a:srgbClr val="FFFF00"/>
                </a:solidFill>
                <a:latin typeface="Times New Roman" pitchFamily="18" charset="0"/>
              </a:rPr>
              <a:t>Euplectrus maternus</a:t>
            </a:r>
            <a:r>
              <a:rPr lang="en-US" sz="4400" b="0">
                <a:solidFill>
                  <a:srgbClr val="FFFF00"/>
                </a:solidFill>
                <a:latin typeface="Times New Roman" pitchFamily="18" charset="0"/>
              </a:rPr>
              <a:t> larva on </a:t>
            </a:r>
          </a:p>
          <a:p>
            <a:pPr eaLnBrk="0" hangingPunct="0">
              <a:spcBef>
                <a:spcPct val="50000"/>
              </a:spcBef>
            </a:pPr>
            <a:r>
              <a:rPr lang="en-US" sz="4400" b="0" i="1">
                <a:solidFill>
                  <a:srgbClr val="FFFF00"/>
                </a:solidFill>
                <a:latin typeface="Times New Roman" pitchFamily="18" charset="0"/>
              </a:rPr>
              <a:t>E. Fullonia </a:t>
            </a:r>
            <a:r>
              <a:rPr lang="en-US" sz="4400" b="0">
                <a:solidFill>
                  <a:srgbClr val="FFFF00"/>
                </a:solidFill>
                <a:latin typeface="Times New Roman" pitchFamily="18" charset="0"/>
              </a:rPr>
              <a:t>2</a:t>
            </a:r>
            <a:r>
              <a:rPr lang="en-US" sz="4400" b="0" baseline="30000">
                <a:solidFill>
                  <a:srgbClr val="FFFF00"/>
                </a:solidFill>
                <a:latin typeface="Times New Roman" pitchFamily="18" charset="0"/>
              </a:rPr>
              <a:t>nd</a:t>
            </a:r>
            <a:r>
              <a:rPr lang="en-US" sz="4400" b="0">
                <a:solidFill>
                  <a:srgbClr val="FFFF00"/>
                </a:solidFill>
                <a:latin typeface="Times New Roman" pitchFamily="18" charset="0"/>
              </a:rPr>
              <a:t> instar</a:t>
            </a:r>
            <a:endParaRPr lang="en-US" sz="2400" b="0">
              <a:solidFill>
                <a:schemeClr val="accent2"/>
              </a:solidFill>
              <a:latin typeface="Times New Roman" pitchFamily="18" charset="0"/>
            </a:endParaRPr>
          </a:p>
        </p:txBody>
      </p:sp>
      <p:sp>
        <p:nvSpPr>
          <p:cNvPr id="53252" name="Line 4"/>
          <p:cNvSpPr>
            <a:spLocks noChangeShapeType="1"/>
          </p:cNvSpPr>
          <p:nvPr/>
        </p:nvSpPr>
        <p:spPr bwMode="auto">
          <a:xfrm flipH="1">
            <a:off x="4419600" y="2286000"/>
            <a:ext cx="914400" cy="685800"/>
          </a:xfrm>
          <a:prstGeom prst="line">
            <a:avLst/>
          </a:prstGeom>
          <a:noFill/>
          <a:ln w="9525">
            <a:solidFill>
              <a:srgbClr val="CC0000"/>
            </a:solidFill>
            <a:round/>
            <a:headEnd/>
            <a:tailEnd type="triangle" w="med" len="med"/>
          </a:ln>
        </p:spPr>
        <p:txBody>
          <a:bodyPr wrap="none" anchor="ctr"/>
          <a:lstStyle/>
          <a:p>
            <a:endParaRPr lang="en-US"/>
          </a:p>
        </p:txBody>
      </p:sp>
      <p:sp>
        <p:nvSpPr>
          <p:cNvPr id="53253" name="Text Box 5"/>
          <p:cNvSpPr txBox="1">
            <a:spLocks noChangeArrowheads="1"/>
          </p:cNvSpPr>
          <p:nvPr/>
        </p:nvSpPr>
        <p:spPr bwMode="auto">
          <a:xfrm>
            <a:off x="228600" y="4648200"/>
            <a:ext cx="3657600" cy="1927225"/>
          </a:xfrm>
          <a:prstGeom prst="rect">
            <a:avLst/>
          </a:prstGeom>
          <a:solidFill>
            <a:schemeClr val="bg1"/>
          </a:solidFill>
          <a:ln w="9525">
            <a:solidFill>
              <a:schemeClr val="tx1"/>
            </a:solidFill>
            <a:miter lim="800000"/>
            <a:headEnd/>
            <a:tailEnd/>
          </a:ln>
        </p:spPr>
        <p:txBody>
          <a:bodyPr>
            <a:spAutoFit/>
          </a:bodyPr>
          <a:lstStyle/>
          <a:p>
            <a:pPr eaLnBrk="0" hangingPunct="0">
              <a:spcBef>
                <a:spcPct val="50000"/>
              </a:spcBef>
            </a:pPr>
            <a:r>
              <a:rPr lang="en-US" sz="2400" b="0">
                <a:solidFill>
                  <a:schemeClr val="tx1"/>
                </a:solidFill>
                <a:latin typeface="Times New Roman" pitchFamily="18" charset="0"/>
              </a:rPr>
              <a:t>-Ectoparasitoid</a:t>
            </a:r>
          </a:p>
          <a:p>
            <a:pPr eaLnBrk="0" hangingPunct="0">
              <a:spcBef>
                <a:spcPct val="50000"/>
              </a:spcBef>
            </a:pPr>
            <a:r>
              <a:rPr lang="en-US" sz="2400" b="0">
                <a:solidFill>
                  <a:schemeClr val="tx1"/>
                </a:solidFill>
                <a:latin typeface="Times New Roman" pitchFamily="18" charset="0"/>
              </a:rPr>
              <a:t>-Brought from India in 1998 </a:t>
            </a:r>
          </a:p>
          <a:p>
            <a:pPr eaLnBrk="0" hangingPunct="0">
              <a:spcBef>
                <a:spcPct val="50000"/>
              </a:spcBef>
            </a:pPr>
            <a:r>
              <a:rPr lang="en-US" sz="2400" b="0">
                <a:solidFill>
                  <a:schemeClr val="tx1"/>
                </a:solidFill>
                <a:latin typeface="Times New Roman" pitchFamily="18" charset="0"/>
              </a:rPr>
              <a:t>-1</a:t>
            </a:r>
            <a:r>
              <a:rPr lang="en-US" sz="2400" b="0" baseline="30000">
                <a:solidFill>
                  <a:schemeClr val="tx1"/>
                </a:solidFill>
                <a:latin typeface="Times New Roman" pitchFamily="18" charset="0"/>
              </a:rPr>
              <a:t>st</a:t>
            </a:r>
            <a:r>
              <a:rPr lang="en-US" sz="2400" b="0">
                <a:solidFill>
                  <a:schemeClr val="tx1"/>
                </a:solidFill>
                <a:latin typeface="Times New Roman" pitchFamily="18" charset="0"/>
              </a:rPr>
              <a:t>,2</a:t>
            </a:r>
            <a:r>
              <a:rPr lang="en-US" sz="2400" b="0" baseline="30000">
                <a:solidFill>
                  <a:schemeClr val="tx1"/>
                </a:solidFill>
                <a:latin typeface="Times New Roman" pitchFamily="18" charset="0"/>
              </a:rPr>
              <a:t>nd</a:t>
            </a:r>
            <a:r>
              <a:rPr lang="en-US" sz="2400" b="0">
                <a:solidFill>
                  <a:schemeClr val="tx1"/>
                </a:solidFill>
                <a:latin typeface="Times New Roman" pitchFamily="18" charset="0"/>
              </a:rPr>
              <a:t>,and 3</a:t>
            </a:r>
            <a:r>
              <a:rPr lang="en-US" sz="2400" b="0" baseline="30000">
                <a:solidFill>
                  <a:schemeClr val="tx1"/>
                </a:solidFill>
                <a:latin typeface="Times New Roman" pitchFamily="18" charset="0"/>
              </a:rPr>
              <a:t>rd</a:t>
            </a:r>
            <a:r>
              <a:rPr lang="en-US" sz="2400" b="0">
                <a:solidFill>
                  <a:schemeClr val="tx1"/>
                </a:solidFill>
                <a:latin typeface="Times New Roman" pitchFamily="18" charset="0"/>
              </a:rPr>
              <a:t> instar larvae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euplectrus pupa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4275" name="Text Box 3"/>
          <p:cNvSpPr txBox="1">
            <a:spLocks noChangeArrowheads="1"/>
          </p:cNvSpPr>
          <p:nvPr/>
        </p:nvSpPr>
        <p:spPr bwMode="auto">
          <a:xfrm>
            <a:off x="228600" y="457200"/>
            <a:ext cx="8915400" cy="762000"/>
          </a:xfrm>
          <a:prstGeom prst="rect">
            <a:avLst/>
          </a:prstGeom>
          <a:noFill/>
          <a:ln w="9525">
            <a:noFill/>
            <a:miter lim="800000"/>
            <a:headEnd/>
            <a:tailEnd/>
          </a:ln>
        </p:spPr>
        <p:txBody>
          <a:bodyPr>
            <a:spAutoFit/>
          </a:bodyPr>
          <a:lstStyle/>
          <a:p>
            <a:pPr algn="ctr" eaLnBrk="0" hangingPunct="0">
              <a:spcBef>
                <a:spcPct val="50000"/>
              </a:spcBef>
            </a:pPr>
            <a:r>
              <a:rPr lang="en-US" sz="4400" b="0" i="1">
                <a:solidFill>
                  <a:schemeClr val="tx1"/>
                </a:solidFill>
                <a:latin typeface="Times New Roman" pitchFamily="18" charset="0"/>
              </a:rPr>
              <a:t>Euplectrus maternus</a:t>
            </a:r>
            <a:r>
              <a:rPr lang="en-US" sz="4400" b="0">
                <a:solidFill>
                  <a:schemeClr val="tx1"/>
                </a:solidFill>
                <a:latin typeface="Times New Roman" pitchFamily="18" charset="0"/>
              </a:rPr>
              <a:t> pupae</a:t>
            </a:r>
            <a:endParaRPr lang="en-US" sz="2400" b="0">
              <a:solidFill>
                <a:schemeClr val="tx1"/>
              </a:solidFill>
              <a:latin typeface="Times New Roman" pitchFamily="18" charset="0"/>
            </a:endParaRPr>
          </a:p>
        </p:txBody>
      </p:sp>
      <p:sp>
        <p:nvSpPr>
          <p:cNvPr id="54276" name="Line 4"/>
          <p:cNvSpPr>
            <a:spLocks noChangeShapeType="1"/>
          </p:cNvSpPr>
          <p:nvPr/>
        </p:nvSpPr>
        <p:spPr bwMode="auto">
          <a:xfrm flipH="1">
            <a:off x="4648200" y="1143000"/>
            <a:ext cx="2286000" cy="1752600"/>
          </a:xfrm>
          <a:prstGeom prst="line">
            <a:avLst/>
          </a:prstGeom>
          <a:noFill/>
          <a:ln w="9525">
            <a:solidFill>
              <a:srgbClr val="CC0000"/>
            </a:solidFill>
            <a:round/>
            <a:headEnd/>
            <a:tailEnd type="triangle" w="med" len="med"/>
          </a:ln>
        </p:spPr>
        <p:txBody>
          <a:bodyPr wrap="none" anchor="ctr"/>
          <a:lstStyle/>
          <a:p>
            <a:endParaRPr lang="en-US"/>
          </a:p>
        </p:txBody>
      </p:sp>
      <p:sp>
        <p:nvSpPr>
          <p:cNvPr id="54277" name="Text Box 5"/>
          <p:cNvSpPr txBox="1">
            <a:spLocks noChangeArrowheads="1"/>
          </p:cNvSpPr>
          <p:nvPr/>
        </p:nvSpPr>
        <p:spPr bwMode="auto">
          <a:xfrm>
            <a:off x="914400" y="5486400"/>
            <a:ext cx="7467600" cy="1220788"/>
          </a:xfrm>
          <a:prstGeom prst="rect">
            <a:avLst/>
          </a:prstGeom>
          <a:noFill/>
          <a:ln w="9525">
            <a:noFill/>
            <a:miter lim="800000"/>
            <a:headEnd/>
            <a:tailEnd/>
          </a:ln>
        </p:spPr>
        <p:txBody>
          <a:bodyPr>
            <a:spAutoFit/>
          </a:bodyPr>
          <a:lstStyle/>
          <a:p>
            <a:pPr eaLnBrk="0" hangingPunct="0">
              <a:spcBef>
                <a:spcPct val="50000"/>
              </a:spcBef>
            </a:pPr>
            <a:r>
              <a:rPr lang="en-US" sz="3200" b="0">
                <a:solidFill>
                  <a:schemeClr val="tx1"/>
                </a:solidFill>
                <a:latin typeface="Times New Roman" pitchFamily="18" charset="0"/>
              </a:rPr>
              <a:t>-</a:t>
            </a:r>
            <a:r>
              <a:rPr lang="en-US" b="0">
                <a:solidFill>
                  <a:schemeClr val="tx1"/>
                </a:solidFill>
                <a:latin typeface="Times New Roman" pitchFamily="18" charset="0"/>
              </a:rPr>
              <a:t>5000 parasitoids were released from 1999-2001</a:t>
            </a:r>
            <a:endParaRPr lang="en-US" sz="3200" b="0">
              <a:solidFill>
                <a:schemeClr val="tx1"/>
              </a:solidFill>
              <a:latin typeface="Times New Roman" pitchFamily="18" charset="0"/>
            </a:endParaRPr>
          </a:p>
          <a:p>
            <a:pPr algn="r" eaLnBrk="0" hangingPunct="0">
              <a:spcBef>
                <a:spcPct val="50000"/>
              </a:spcBef>
            </a:pPr>
            <a:endParaRPr lang="en-US" b="0">
              <a:solidFill>
                <a:schemeClr val="tx1"/>
              </a:solidFill>
              <a:latin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2800" b="1" smtClean="0">
                <a:cs typeface="Times New Roman" pitchFamily="18" charset="0"/>
              </a:rPr>
              <a:t>Number of new records of insect pest species in Guam between 1945 and 1990 (Schreiner 1991).</a:t>
            </a:r>
            <a:r>
              <a:rPr lang="en-US" sz="2400" b="1" smtClean="0">
                <a:cs typeface="Times New Roman" pitchFamily="18" charset="0"/>
              </a:rPr>
              <a:t/>
            </a:r>
            <a:br>
              <a:rPr lang="en-US" sz="2400" b="1" smtClean="0">
                <a:cs typeface="Times New Roman" pitchFamily="18" charset="0"/>
              </a:rPr>
            </a:br>
            <a:endParaRPr lang="en-US" sz="2400" b="1" smtClean="0">
              <a:cs typeface="Times New Roman" pitchFamily="18" charset="0"/>
            </a:endParaRPr>
          </a:p>
        </p:txBody>
      </p:sp>
      <p:grpSp>
        <p:nvGrpSpPr>
          <p:cNvPr id="8195" name="Group 3"/>
          <p:cNvGrpSpPr>
            <a:grpSpLocks/>
          </p:cNvGrpSpPr>
          <p:nvPr/>
        </p:nvGrpSpPr>
        <p:grpSpPr bwMode="auto">
          <a:xfrm>
            <a:off x="1619250" y="1981200"/>
            <a:ext cx="5905500" cy="4392613"/>
            <a:chOff x="-3" y="-3"/>
            <a:chExt cx="3720" cy="3710"/>
          </a:xfrm>
        </p:grpSpPr>
        <p:grpSp>
          <p:nvGrpSpPr>
            <p:cNvPr id="8196" name="Group 4"/>
            <p:cNvGrpSpPr>
              <a:grpSpLocks/>
            </p:cNvGrpSpPr>
            <p:nvPr/>
          </p:nvGrpSpPr>
          <p:grpSpPr bwMode="auto">
            <a:xfrm>
              <a:off x="0" y="0"/>
              <a:ext cx="3714" cy="3704"/>
              <a:chOff x="0" y="0"/>
              <a:chExt cx="3714" cy="3704"/>
            </a:xfrm>
          </p:grpSpPr>
          <p:grpSp>
            <p:nvGrpSpPr>
              <p:cNvPr id="8198" name="Group 5"/>
              <p:cNvGrpSpPr>
                <a:grpSpLocks/>
              </p:cNvGrpSpPr>
              <p:nvPr/>
            </p:nvGrpSpPr>
            <p:grpSpPr bwMode="auto">
              <a:xfrm>
                <a:off x="0" y="0"/>
                <a:ext cx="1857" cy="480"/>
                <a:chOff x="0" y="0"/>
                <a:chExt cx="1857" cy="480"/>
              </a:xfrm>
            </p:grpSpPr>
            <p:sp>
              <p:nvSpPr>
                <p:cNvPr id="8250" name="Rectangle 6"/>
                <p:cNvSpPr>
                  <a:spLocks noChangeArrowheads="1"/>
                </p:cNvSpPr>
                <p:nvPr/>
              </p:nvSpPr>
              <p:spPr bwMode="auto">
                <a:xfrm>
                  <a:off x="43" y="0"/>
                  <a:ext cx="1771" cy="480"/>
                </a:xfrm>
                <a:prstGeom prst="rect">
                  <a:avLst/>
                </a:prstGeom>
                <a:noFill/>
                <a:ln w="9525">
                  <a:noFill/>
                  <a:miter lim="800000"/>
                  <a:headEnd/>
                  <a:tailEnd/>
                </a:ln>
              </p:spPr>
              <p:txBody>
                <a:bodyPr/>
                <a:lstStyle/>
                <a:p>
                  <a:r>
                    <a:rPr lang="en-US">
                      <a:solidFill>
                        <a:schemeClr val="tx1"/>
                      </a:solidFill>
                      <a:latin typeface="Times New Roman" pitchFamily="18" charset="0"/>
                      <a:cs typeface="Times New Roman" pitchFamily="18" charset="0"/>
                    </a:rPr>
                    <a:t>Order</a:t>
                  </a:r>
                  <a:endParaRPr lang="en-US" b="0">
                    <a:solidFill>
                      <a:schemeClr val="tx1"/>
                    </a:solidFill>
                    <a:latin typeface="Times New Roman" pitchFamily="18" charset="0"/>
                    <a:cs typeface="Times New Roman" pitchFamily="18" charset="0"/>
                  </a:endParaRPr>
                </a:p>
                <a:p>
                  <a:pPr eaLnBrk="0" hangingPunct="0"/>
                  <a:endParaRPr lang="en-US" b="0">
                    <a:solidFill>
                      <a:schemeClr val="tx1"/>
                    </a:solidFill>
                    <a:latin typeface="Times New Roman" pitchFamily="18" charset="0"/>
                  </a:endParaRPr>
                </a:p>
              </p:txBody>
            </p:sp>
            <p:sp>
              <p:nvSpPr>
                <p:cNvPr id="8251" name="Rectangle 7"/>
                <p:cNvSpPr>
                  <a:spLocks noChangeArrowheads="1"/>
                </p:cNvSpPr>
                <p:nvPr/>
              </p:nvSpPr>
              <p:spPr bwMode="auto">
                <a:xfrm>
                  <a:off x="0" y="0"/>
                  <a:ext cx="1857" cy="480"/>
                </a:xfrm>
                <a:prstGeom prst="rect">
                  <a:avLst/>
                </a:prstGeom>
                <a:noFill/>
                <a:ln w="7">
                  <a:solidFill>
                    <a:srgbClr val="A0A0A0"/>
                  </a:solidFill>
                  <a:miter lim="800000"/>
                  <a:headEnd/>
                  <a:tailEnd/>
                </a:ln>
              </p:spPr>
              <p:txBody>
                <a:bodyPr/>
                <a:lstStyle/>
                <a:p>
                  <a:endParaRPr lang="en-US"/>
                </a:p>
              </p:txBody>
            </p:sp>
          </p:grpSp>
          <p:grpSp>
            <p:nvGrpSpPr>
              <p:cNvPr id="8199" name="Group 8"/>
              <p:cNvGrpSpPr>
                <a:grpSpLocks/>
              </p:cNvGrpSpPr>
              <p:nvPr/>
            </p:nvGrpSpPr>
            <p:grpSpPr bwMode="auto">
              <a:xfrm>
                <a:off x="1857" y="0"/>
                <a:ext cx="1857" cy="480"/>
                <a:chOff x="1857" y="0"/>
                <a:chExt cx="1857" cy="480"/>
              </a:xfrm>
            </p:grpSpPr>
            <p:sp>
              <p:nvSpPr>
                <p:cNvPr id="8248" name="Rectangle 9"/>
                <p:cNvSpPr>
                  <a:spLocks noChangeArrowheads="1"/>
                </p:cNvSpPr>
                <p:nvPr/>
              </p:nvSpPr>
              <p:spPr bwMode="auto">
                <a:xfrm>
                  <a:off x="1900" y="0"/>
                  <a:ext cx="1771" cy="480"/>
                </a:xfrm>
                <a:prstGeom prst="rect">
                  <a:avLst/>
                </a:prstGeom>
                <a:noFill/>
                <a:ln w="9525">
                  <a:noFill/>
                  <a:miter lim="800000"/>
                  <a:headEnd/>
                  <a:tailEnd/>
                </a:ln>
              </p:spPr>
              <p:txBody>
                <a:bodyPr lIns="0" tIns="0" rIns="0" bIns="0"/>
                <a:lstStyle/>
                <a:p>
                  <a:pPr algn="ctr"/>
                  <a:r>
                    <a:rPr lang="en-US">
                      <a:solidFill>
                        <a:schemeClr val="tx1"/>
                      </a:solidFill>
                      <a:latin typeface="Times New Roman" pitchFamily="18" charset="0"/>
                      <a:cs typeface="Times New Roman" pitchFamily="18" charset="0"/>
                    </a:rPr>
                    <a:t>New Records</a:t>
                  </a:r>
                </a:p>
                <a:p>
                  <a:pPr algn="ctr" eaLnBrk="0" hangingPunct="0"/>
                  <a:endParaRPr lang="en-US" b="0">
                    <a:solidFill>
                      <a:schemeClr val="tx1"/>
                    </a:solidFill>
                    <a:latin typeface="Times New Roman" pitchFamily="18" charset="0"/>
                  </a:endParaRPr>
                </a:p>
              </p:txBody>
            </p:sp>
            <p:sp>
              <p:nvSpPr>
                <p:cNvPr id="8249" name="Rectangle 10"/>
                <p:cNvSpPr>
                  <a:spLocks noChangeArrowheads="1"/>
                </p:cNvSpPr>
                <p:nvPr/>
              </p:nvSpPr>
              <p:spPr bwMode="auto">
                <a:xfrm>
                  <a:off x="1857" y="0"/>
                  <a:ext cx="1857" cy="480"/>
                </a:xfrm>
                <a:prstGeom prst="rect">
                  <a:avLst/>
                </a:prstGeom>
                <a:noFill/>
                <a:ln w="7">
                  <a:solidFill>
                    <a:srgbClr val="A0A0A0"/>
                  </a:solidFill>
                  <a:miter lim="800000"/>
                  <a:headEnd/>
                  <a:tailEnd/>
                </a:ln>
              </p:spPr>
              <p:txBody>
                <a:bodyPr/>
                <a:lstStyle/>
                <a:p>
                  <a:endParaRPr lang="en-US"/>
                </a:p>
              </p:txBody>
            </p:sp>
          </p:grpSp>
          <p:grpSp>
            <p:nvGrpSpPr>
              <p:cNvPr id="8200" name="Group 11"/>
              <p:cNvGrpSpPr>
                <a:grpSpLocks/>
              </p:cNvGrpSpPr>
              <p:nvPr/>
            </p:nvGrpSpPr>
            <p:grpSpPr bwMode="auto">
              <a:xfrm>
                <a:off x="0" y="480"/>
                <a:ext cx="1857" cy="403"/>
                <a:chOff x="0" y="480"/>
                <a:chExt cx="1857" cy="403"/>
              </a:xfrm>
            </p:grpSpPr>
            <p:sp>
              <p:nvSpPr>
                <p:cNvPr id="8246" name="Rectangle 12"/>
                <p:cNvSpPr>
                  <a:spLocks noChangeArrowheads="1"/>
                </p:cNvSpPr>
                <p:nvPr/>
              </p:nvSpPr>
              <p:spPr bwMode="auto">
                <a:xfrm>
                  <a:off x="43" y="480"/>
                  <a:ext cx="1771" cy="403"/>
                </a:xfrm>
                <a:prstGeom prst="rect">
                  <a:avLst/>
                </a:prstGeom>
                <a:noFill/>
                <a:ln w="9525">
                  <a:noFill/>
                  <a:miter lim="800000"/>
                  <a:headEnd/>
                  <a:tailEnd/>
                </a:ln>
              </p:spPr>
              <p:txBody>
                <a:bodyPr/>
                <a:lstStyle/>
                <a:p>
                  <a:r>
                    <a:rPr lang="en-US" b="0">
                      <a:solidFill>
                        <a:schemeClr val="tx1"/>
                      </a:solidFill>
                      <a:latin typeface="Times New Roman" pitchFamily="18" charset="0"/>
                      <a:cs typeface="Times New Roman" pitchFamily="18" charset="0"/>
                    </a:rPr>
                    <a:t>Homoptera</a:t>
                  </a:r>
                </a:p>
                <a:p>
                  <a:pPr eaLnBrk="0" hangingPunct="0"/>
                  <a:endParaRPr lang="en-US" b="0">
                    <a:solidFill>
                      <a:schemeClr val="tx1"/>
                    </a:solidFill>
                    <a:latin typeface="Times New Roman" pitchFamily="18" charset="0"/>
                  </a:endParaRPr>
                </a:p>
              </p:txBody>
            </p:sp>
            <p:sp>
              <p:nvSpPr>
                <p:cNvPr id="8247" name="Rectangle 13"/>
                <p:cNvSpPr>
                  <a:spLocks noChangeArrowheads="1"/>
                </p:cNvSpPr>
                <p:nvPr/>
              </p:nvSpPr>
              <p:spPr bwMode="auto">
                <a:xfrm>
                  <a:off x="0" y="480"/>
                  <a:ext cx="1857" cy="403"/>
                </a:xfrm>
                <a:prstGeom prst="rect">
                  <a:avLst/>
                </a:prstGeom>
                <a:noFill/>
                <a:ln w="7">
                  <a:solidFill>
                    <a:srgbClr val="A0A0A0"/>
                  </a:solidFill>
                  <a:miter lim="800000"/>
                  <a:headEnd/>
                  <a:tailEnd/>
                </a:ln>
              </p:spPr>
              <p:txBody>
                <a:bodyPr/>
                <a:lstStyle/>
                <a:p>
                  <a:endParaRPr lang="en-US"/>
                </a:p>
              </p:txBody>
            </p:sp>
          </p:grpSp>
          <p:grpSp>
            <p:nvGrpSpPr>
              <p:cNvPr id="8201" name="Group 14"/>
              <p:cNvGrpSpPr>
                <a:grpSpLocks/>
              </p:cNvGrpSpPr>
              <p:nvPr/>
            </p:nvGrpSpPr>
            <p:grpSpPr bwMode="auto">
              <a:xfrm>
                <a:off x="1857" y="480"/>
                <a:ext cx="1857" cy="403"/>
                <a:chOff x="1857" y="480"/>
                <a:chExt cx="1857" cy="403"/>
              </a:xfrm>
            </p:grpSpPr>
            <p:sp>
              <p:nvSpPr>
                <p:cNvPr id="8244" name="Rectangle 15"/>
                <p:cNvSpPr>
                  <a:spLocks noChangeArrowheads="1"/>
                </p:cNvSpPr>
                <p:nvPr/>
              </p:nvSpPr>
              <p:spPr bwMode="auto">
                <a:xfrm>
                  <a:off x="1900" y="480"/>
                  <a:ext cx="1771" cy="403"/>
                </a:xfrm>
                <a:prstGeom prst="rect">
                  <a:avLst/>
                </a:prstGeom>
                <a:noFill/>
                <a:ln w="9525">
                  <a:noFill/>
                  <a:miter lim="800000"/>
                  <a:headEnd/>
                  <a:tailEnd/>
                </a:ln>
              </p:spPr>
              <p:txBody>
                <a:bodyPr/>
                <a:lstStyle/>
                <a:p>
                  <a:pPr algn="ctr"/>
                  <a:r>
                    <a:rPr lang="en-US" b="0">
                      <a:solidFill>
                        <a:schemeClr val="tx1"/>
                      </a:solidFill>
                      <a:latin typeface="Times New Roman" pitchFamily="18" charset="0"/>
                      <a:cs typeface="Times New Roman" pitchFamily="18" charset="0"/>
                    </a:rPr>
                    <a:t>12 (48%)</a:t>
                  </a:r>
                </a:p>
                <a:p>
                  <a:pPr algn="ctr" eaLnBrk="0" hangingPunct="0"/>
                  <a:endParaRPr lang="en-US" b="0">
                    <a:solidFill>
                      <a:schemeClr val="tx1"/>
                    </a:solidFill>
                    <a:latin typeface="Times New Roman" pitchFamily="18" charset="0"/>
                  </a:endParaRPr>
                </a:p>
              </p:txBody>
            </p:sp>
            <p:sp>
              <p:nvSpPr>
                <p:cNvPr id="8245" name="Rectangle 16"/>
                <p:cNvSpPr>
                  <a:spLocks noChangeArrowheads="1"/>
                </p:cNvSpPr>
                <p:nvPr/>
              </p:nvSpPr>
              <p:spPr bwMode="auto">
                <a:xfrm>
                  <a:off x="1857" y="480"/>
                  <a:ext cx="1857" cy="403"/>
                </a:xfrm>
                <a:prstGeom prst="rect">
                  <a:avLst/>
                </a:prstGeom>
                <a:noFill/>
                <a:ln w="7">
                  <a:solidFill>
                    <a:srgbClr val="A0A0A0"/>
                  </a:solidFill>
                  <a:miter lim="800000"/>
                  <a:headEnd/>
                  <a:tailEnd/>
                </a:ln>
              </p:spPr>
              <p:txBody>
                <a:bodyPr/>
                <a:lstStyle/>
                <a:p>
                  <a:endParaRPr lang="en-US"/>
                </a:p>
              </p:txBody>
            </p:sp>
          </p:grpSp>
          <p:grpSp>
            <p:nvGrpSpPr>
              <p:cNvPr id="8202" name="Group 17"/>
              <p:cNvGrpSpPr>
                <a:grpSpLocks/>
              </p:cNvGrpSpPr>
              <p:nvPr/>
            </p:nvGrpSpPr>
            <p:grpSpPr bwMode="auto">
              <a:xfrm>
                <a:off x="0" y="883"/>
                <a:ext cx="1857" cy="403"/>
                <a:chOff x="0" y="883"/>
                <a:chExt cx="1857" cy="403"/>
              </a:xfrm>
            </p:grpSpPr>
            <p:sp>
              <p:nvSpPr>
                <p:cNvPr id="8242" name="Rectangle 18"/>
                <p:cNvSpPr>
                  <a:spLocks noChangeArrowheads="1"/>
                </p:cNvSpPr>
                <p:nvPr/>
              </p:nvSpPr>
              <p:spPr bwMode="auto">
                <a:xfrm>
                  <a:off x="43" y="883"/>
                  <a:ext cx="1771" cy="403"/>
                </a:xfrm>
                <a:prstGeom prst="rect">
                  <a:avLst/>
                </a:prstGeom>
                <a:noFill/>
                <a:ln w="9525">
                  <a:noFill/>
                  <a:miter lim="800000"/>
                  <a:headEnd/>
                  <a:tailEnd/>
                </a:ln>
              </p:spPr>
              <p:txBody>
                <a:bodyPr/>
                <a:lstStyle/>
                <a:p>
                  <a:r>
                    <a:rPr lang="en-US" b="0">
                      <a:solidFill>
                        <a:schemeClr val="tx1"/>
                      </a:solidFill>
                      <a:latin typeface="Times New Roman" pitchFamily="18" charset="0"/>
                      <a:cs typeface="Times New Roman" pitchFamily="18" charset="0"/>
                    </a:rPr>
                    <a:t>Coleoptera</a:t>
                  </a:r>
                </a:p>
                <a:p>
                  <a:pPr eaLnBrk="0" hangingPunct="0"/>
                  <a:endParaRPr lang="en-US" b="0">
                    <a:solidFill>
                      <a:schemeClr val="tx1"/>
                    </a:solidFill>
                    <a:latin typeface="Times New Roman" pitchFamily="18" charset="0"/>
                  </a:endParaRPr>
                </a:p>
              </p:txBody>
            </p:sp>
            <p:sp>
              <p:nvSpPr>
                <p:cNvPr id="8243" name="Rectangle 19"/>
                <p:cNvSpPr>
                  <a:spLocks noChangeArrowheads="1"/>
                </p:cNvSpPr>
                <p:nvPr/>
              </p:nvSpPr>
              <p:spPr bwMode="auto">
                <a:xfrm>
                  <a:off x="0" y="883"/>
                  <a:ext cx="1857" cy="403"/>
                </a:xfrm>
                <a:prstGeom prst="rect">
                  <a:avLst/>
                </a:prstGeom>
                <a:noFill/>
                <a:ln w="7">
                  <a:solidFill>
                    <a:srgbClr val="A0A0A0"/>
                  </a:solidFill>
                  <a:miter lim="800000"/>
                  <a:headEnd/>
                  <a:tailEnd/>
                </a:ln>
              </p:spPr>
              <p:txBody>
                <a:bodyPr/>
                <a:lstStyle/>
                <a:p>
                  <a:endParaRPr lang="en-US"/>
                </a:p>
              </p:txBody>
            </p:sp>
          </p:grpSp>
          <p:grpSp>
            <p:nvGrpSpPr>
              <p:cNvPr id="8203" name="Group 20"/>
              <p:cNvGrpSpPr>
                <a:grpSpLocks/>
              </p:cNvGrpSpPr>
              <p:nvPr/>
            </p:nvGrpSpPr>
            <p:grpSpPr bwMode="auto">
              <a:xfrm>
                <a:off x="1857" y="883"/>
                <a:ext cx="1857" cy="403"/>
                <a:chOff x="1857" y="883"/>
                <a:chExt cx="1857" cy="403"/>
              </a:xfrm>
            </p:grpSpPr>
            <p:sp>
              <p:nvSpPr>
                <p:cNvPr id="8240" name="Rectangle 21"/>
                <p:cNvSpPr>
                  <a:spLocks noChangeArrowheads="1"/>
                </p:cNvSpPr>
                <p:nvPr/>
              </p:nvSpPr>
              <p:spPr bwMode="auto">
                <a:xfrm>
                  <a:off x="1900" y="883"/>
                  <a:ext cx="1771" cy="403"/>
                </a:xfrm>
                <a:prstGeom prst="rect">
                  <a:avLst/>
                </a:prstGeom>
                <a:noFill/>
                <a:ln w="9525">
                  <a:noFill/>
                  <a:miter lim="800000"/>
                  <a:headEnd/>
                  <a:tailEnd/>
                </a:ln>
              </p:spPr>
              <p:txBody>
                <a:bodyPr/>
                <a:lstStyle/>
                <a:p>
                  <a:pPr algn="ctr"/>
                  <a:r>
                    <a:rPr lang="en-US" b="0">
                      <a:solidFill>
                        <a:schemeClr val="tx1"/>
                      </a:solidFill>
                      <a:latin typeface="Times New Roman" pitchFamily="18" charset="0"/>
                      <a:cs typeface="Times New Roman" pitchFamily="18" charset="0"/>
                    </a:rPr>
                    <a:t>5</a:t>
                  </a:r>
                </a:p>
                <a:p>
                  <a:pPr algn="ctr" eaLnBrk="0" hangingPunct="0"/>
                  <a:endParaRPr lang="en-US" b="0">
                    <a:solidFill>
                      <a:schemeClr val="tx1"/>
                    </a:solidFill>
                    <a:latin typeface="Times New Roman" pitchFamily="18" charset="0"/>
                  </a:endParaRPr>
                </a:p>
              </p:txBody>
            </p:sp>
            <p:sp>
              <p:nvSpPr>
                <p:cNvPr id="8241" name="Rectangle 22"/>
                <p:cNvSpPr>
                  <a:spLocks noChangeArrowheads="1"/>
                </p:cNvSpPr>
                <p:nvPr/>
              </p:nvSpPr>
              <p:spPr bwMode="auto">
                <a:xfrm>
                  <a:off x="1857" y="883"/>
                  <a:ext cx="1857" cy="403"/>
                </a:xfrm>
                <a:prstGeom prst="rect">
                  <a:avLst/>
                </a:prstGeom>
                <a:noFill/>
                <a:ln w="7">
                  <a:solidFill>
                    <a:srgbClr val="A0A0A0"/>
                  </a:solidFill>
                  <a:miter lim="800000"/>
                  <a:headEnd/>
                  <a:tailEnd/>
                </a:ln>
              </p:spPr>
              <p:txBody>
                <a:bodyPr/>
                <a:lstStyle/>
                <a:p>
                  <a:endParaRPr lang="en-US"/>
                </a:p>
              </p:txBody>
            </p:sp>
          </p:grpSp>
          <p:grpSp>
            <p:nvGrpSpPr>
              <p:cNvPr id="8204" name="Group 23"/>
              <p:cNvGrpSpPr>
                <a:grpSpLocks/>
              </p:cNvGrpSpPr>
              <p:nvPr/>
            </p:nvGrpSpPr>
            <p:grpSpPr bwMode="auto">
              <a:xfrm>
                <a:off x="0" y="1286"/>
                <a:ext cx="1857" cy="403"/>
                <a:chOff x="0" y="1286"/>
                <a:chExt cx="1857" cy="403"/>
              </a:xfrm>
            </p:grpSpPr>
            <p:sp>
              <p:nvSpPr>
                <p:cNvPr id="8238" name="Rectangle 24"/>
                <p:cNvSpPr>
                  <a:spLocks noChangeArrowheads="1"/>
                </p:cNvSpPr>
                <p:nvPr/>
              </p:nvSpPr>
              <p:spPr bwMode="auto">
                <a:xfrm>
                  <a:off x="43" y="1286"/>
                  <a:ext cx="1771" cy="403"/>
                </a:xfrm>
                <a:prstGeom prst="rect">
                  <a:avLst/>
                </a:prstGeom>
                <a:noFill/>
                <a:ln w="9525">
                  <a:noFill/>
                  <a:miter lim="800000"/>
                  <a:headEnd/>
                  <a:tailEnd/>
                </a:ln>
              </p:spPr>
              <p:txBody>
                <a:bodyPr/>
                <a:lstStyle/>
                <a:p>
                  <a:r>
                    <a:rPr lang="en-US" b="0">
                      <a:solidFill>
                        <a:schemeClr val="tx1"/>
                      </a:solidFill>
                      <a:latin typeface="Times New Roman" pitchFamily="18" charset="0"/>
                      <a:cs typeface="Times New Roman" pitchFamily="18" charset="0"/>
                    </a:rPr>
                    <a:t>Lepidoptera</a:t>
                  </a:r>
                </a:p>
                <a:p>
                  <a:pPr eaLnBrk="0" hangingPunct="0"/>
                  <a:endParaRPr lang="en-US" b="0">
                    <a:solidFill>
                      <a:schemeClr val="tx1"/>
                    </a:solidFill>
                    <a:latin typeface="Times New Roman" pitchFamily="18" charset="0"/>
                  </a:endParaRPr>
                </a:p>
              </p:txBody>
            </p:sp>
            <p:sp>
              <p:nvSpPr>
                <p:cNvPr id="8239" name="Rectangle 25"/>
                <p:cNvSpPr>
                  <a:spLocks noChangeArrowheads="1"/>
                </p:cNvSpPr>
                <p:nvPr/>
              </p:nvSpPr>
              <p:spPr bwMode="auto">
                <a:xfrm>
                  <a:off x="0" y="1286"/>
                  <a:ext cx="1857" cy="403"/>
                </a:xfrm>
                <a:prstGeom prst="rect">
                  <a:avLst/>
                </a:prstGeom>
                <a:noFill/>
                <a:ln w="7">
                  <a:solidFill>
                    <a:srgbClr val="A0A0A0"/>
                  </a:solidFill>
                  <a:miter lim="800000"/>
                  <a:headEnd/>
                  <a:tailEnd/>
                </a:ln>
              </p:spPr>
              <p:txBody>
                <a:bodyPr/>
                <a:lstStyle/>
                <a:p>
                  <a:endParaRPr lang="en-US"/>
                </a:p>
              </p:txBody>
            </p:sp>
          </p:grpSp>
          <p:grpSp>
            <p:nvGrpSpPr>
              <p:cNvPr id="8205" name="Group 26"/>
              <p:cNvGrpSpPr>
                <a:grpSpLocks/>
              </p:cNvGrpSpPr>
              <p:nvPr/>
            </p:nvGrpSpPr>
            <p:grpSpPr bwMode="auto">
              <a:xfrm>
                <a:off x="1857" y="1286"/>
                <a:ext cx="1857" cy="403"/>
                <a:chOff x="1857" y="1286"/>
                <a:chExt cx="1857" cy="403"/>
              </a:xfrm>
            </p:grpSpPr>
            <p:sp>
              <p:nvSpPr>
                <p:cNvPr id="8236" name="Rectangle 27"/>
                <p:cNvSpPr>
                  <a:spLocks noChangeArrowheads="1"/>
                </p:cNvSpPr>
                <p:nvPr/>
              </p:nvSpPr>
              <p:spPr bwMode="auto">
                <a:xfrm>
                  <a:off x="1900" y="1286"/>
                  <a:ext cx="1771" cy="403"/>
                </a:xfrm>
                <a:prstGeom prst="rect">
                  <a:avLst/>
                </a:prstGeom>
                <a:noFill/>
                <a:ln w="9525">
                  <a:noFill/>
                  <a:miter lim="800000"/>
                  <a:headEnd/>
                  <a:tailEnd/>
                </a:ln>
              </p:spPr>
              <p:txBody>
                <a:bodyPr/>
                <a:lstStyle/>
                <a:p>
                  <a:pPr algn="ctr"/>
                  <a:r>
                    <a:rPr lang="en-US" b="0">
                      <a:solidFill>
                        <a:schemeClr val="tx1"/>
                      </a:solidFill>
                      <a:latin typeface="Times New Roman" pitchFamily="18" charset="0"/>
                      <a:cs typeface="Times New Roman" pitchFamily="18" charset="0"/>
                    </a:rPr>
                    <a:t>3</a:t>
                  </a:r>
                </a:p>
                <a:p>
                  <a:pPr algn="ctr" eaLnBrk="0" hangingPunct="0"/>
                  <a:endParaRPr lang="en-US" b="0">
                    <a:solidFill>
                      <a:schemeClr val="tx1"/>
                    </a:solidFill>
                    <a:latin typeface="Times New Roman" pitchFamily="18" charset="0"/>
                  </a:endParaRPr>
                </a:p>
              </p:txBody>
            </p:sp>
            <p:sp>
              <p:nvSpPr>
                <p:cNvPr id="8237" name="Rectangle 28"/>
                <p:cNvSpPr>
                  <a:spLocks noChangeArrowheads="1"/>
                </p:cNvSpPr>
                <p:nvPr/>
              </p:nvSpPr>
              <p:spPr bwMode="auto">
                <a:xfrm>
                  <a:off x="1857" y="1286"/>
                  <a:ext cx="1857" cy="403"/>
                </a:xfrm>
                <a:prstGeom prst="rect">
                  <a:avLst/>
                </a:prstGeom>
                <a:noFill/>
                <a:ln w="7">
                  <a:solidFill>
                    <a:srgbClr val="A0A0A0"/>
                  </a:solidFill>
                  <a:miter lim="800000"/>
                  <a:headEnd/>
                  <a:tailEnd/>
                </a:ln>
              </p:spPr>
              <p:txBody>
                <a:bodyPr/>
                <a:lstStyle/>
                <a:p>
                  <a:endParaRPr lang="en-US"/>
                </a:p>
              </p:txBody>
            </p:sp>
          </p:grpSp>
          <p:grpSp>
            <p:nvGrpSpPr>
              <p:cNvPr id="8206" name="Group 29"/>
              <p:cNvGrpSpPr>
                <a:grpSpLocks/>
              </p:cNvGrpSpPr>
              <p:nvPr/>
            </p:nvGrpSpPr>
            <p:grpSpPr bwMode="auto">
              <a:xfrm>
                <a:off x="0" y="1689"/>
                <a:ext cx="1857" cy="403"/>
                <a:chOff x="0" y="1689"/>
                <a:chExt cx="1857" cy="403"/>
              </a:xfrm>
            </p:grpSpPr>
            <p:sp>
              <p:nvSpPr>
                <p:cNvPr id="8234" name="Rectangle 30"/>
                <p:cNvSpPr>
                  <a:spLocks noChangeArrowheads="1"/>
                </p:cNvSpPr>
                <p:nvPr/>
              </p:nvSpPr>
              <p:spPr bwMode="auto">
                <a:xfrm>
                  <a:off x="43" y="1689"/>
                  <a:ext cx="1771" cy="403"/>
                </a:xfrm>
                <a:prstGeom prst="rect">
                  <a:avLst/>
                </a:prstGeom>
                <a:noFill/>
                <a:ln w="9525">
                  <a:noFill/>
                  <a:miter lim="800000"/>
                  <a:headEnd/>
                  <a:tailEnd/>
                </a:ln>
              </p:spPr>
              <p:txBody>
                <a:bodyPr/>
                <a:lstStyle/>
                <a:p>
                  <a:r>
                    <a:rPr lang="en-US" b="0">
                      <a:solidFill>
                        <a:schemeClr val="tx1"/>
                      </a:solidFill>
                      <a:latin typeface="Times New Roman" pitchFamily="18" charset="0"/>
                      <a:cs typeface="Times New Roman" pitchFamily="18" charset="0"/>
                    </a:rPr>
                    <a:t>Orthoptera</a:t>
                  </a:r>
                </a:p>
                <a:p>
                  <a:pPr eaLnBrk="0" hangingPunct="0"/>
                  <a:endParaRPr lang="en-US" b="0">
                    <a:solidFill>
                      <a:schemeClr val="tx1"/>
                    </a:solidFill>
                    <a:latin typeface="Times New Roman" pitchFamily="18" charset="0"/>
                  </a:endParaRPr>
                </a:p>
              </p:txBody>
            </p:sp>
            <p:sp>
              <p:nvSpPr>
                <p:cNvPr id="8235" name="Rectangle 31"/>
                <p:cNvSpPr>
                  <a:spLocks noChangeArrowheads="1"/>
                </p:cNvSpPr>
                <p:nvPr/>
              </p:nvSpPr>
              <p:spPr bwMode="auto">
                <a:xfrm>
                  <a:off x="0" y="1689"/>
                  <a:ext cx="1857" cy="403"/>
                </a:xfrm>
                <a:prstGeom prst="rect">
                  <a:avLst/>
                </a:prstGeom>
                <a:noFill/>
                <a:ln w="7">
                  <a:solidFill>
                    <a:srgbClr val="A0A0A0"/>
                  </a:solidFill>
                  <a:miter lim="800000"/>
                  <a:headEnd/>
                  <a:tailEnd/>
                </a:ln>
              </p:spPr>
              <p:txBody>
                <a:bodyPr/>
                <a:lstStyle/>
                <a:p>
                  <a:endParaRPr lang="en-US"/>
                </a:p>
              </p:txBody>
            </p:sp>
          </p:grpSp>
          <p:grpSp>
            <p:nvGrpSpPr>
              <p:cNvPr id="8207" name="Group 32"/>
              <p:cNvGrpSpPr>
                <a:grpSpLocks/>
              </p:cNvGrpSpPr>
              <p:nvPr/>
            </p:nvGrpSpPr>
            <p:grpSpPr bwMode="auto">
              <a:xfrm>
                <a:off x="1857" y="1689"/>
                <a:ext cx="1857" cy="403"/>
                <a:chOff x="1857" y="1689"/>
                <a:chExt cx="1857" cy="403"/>
              </a:xfrm>
            </p:grpSpPr>
            <p:sp>
              <p:nvSpPr>
                <p:cNvPr id="8232" name="Rectangle 33"/>
                <p:cNvSpPr>
                  <a:spLocks noChangeArrowheads="1"/>
                </p:cNvSpPr>
                <p:nvPr/>
              </p:nvSpPr>
              <p:spPr bwMode="auto">
                <a:xfrm>
                  <a:off x="1900" y="1689"/>
                  <a:ext cx="1771" cy="403"/>
                </a:xfrm>
                <a:prstGeom prst="rect">
                  <a:avLst/>
                </a:prstGeom>
                <a:noFill/>
                <a:ln w="9525">
                  <a:noFill/>
                  <a:miter lim="800000"/>
                  <a:headEnd/>
                  <a:tailEnd/>
                </a:ln>
              </p:spPr>
              <p:txBody>
                <a:bodyPr/>
                <a:lstStyle/>
                <a:p>
                  <a:pPr algn="ctr"/>
                  <a:r>
                    <a:rPr lang="en-US" b="0">
                      <a:solidFill>
                        <a:schemeClr val="tx1"/>
                      </a:solidFill>
                      <a:latin typeface="Times New Roman" pitchFamily="18" charset="0"/>
                      <a:cs typeface="Times New Roman" pitchFamily="18" charset="0"/>
                    </a:rPr>
                    <a:t>1</a:t>
                  </a:r>
                </a:p>
                <a:p>
                  <a:pPr algn="ctr" eaLnBrk="0" hangingPunct="0"/>
                  <a:endParaRPr lang="en-US" b="0">
                    <a:solidFill>
                      <a:schemeClr val="tx1"/>
                    </a:solidFill>
                    <a:latin typeface="Times New Roman" pitchFamily="18" charset="0"/>
                  </a:endParaRPr>
                </a:p>
              </p:txBody>
            </p:sp>
            <p:sp>
              <p:nvSpPr>
                <p:cNvPr id="8233" name="Rectangle 34"/>
                <p:cNvSpPr>
                  <a:spLocks noChangeArrowheads="1"/>
                </p:cNvSpPr>
                <p:nvPr/>
              </p:nvSpPr>
              <p:spPr bwMode="auto">
                <a:xfrm>
                  <a:off x="1857" y="1689"/>
                  <a:ext cx="1857" cy="403"/>
                </a:xfrm>
                <a:prstGeom prst="rect">
                  <a:avLst/>
                </a:prstGeom>
                <a:noFill/>
                <a:ln w="7">
                  <a:solidFill>
                    <a:srgbClr val="A0A0A0"/>
                  </a:solidFill>
                  <a:miter lim="800000"/>
                  <a:headEnd/>
                  <a:tailEnd/>
                </a:ln>
              </p:spPr>
              <p:txBody>
                <a:bodyPr/>
                <a:lstStyle/>
                <a:p>
                  <a:endParaRPr lang="en-US"/>
                </a:p>
              </p:txBody>
            </p:sp>
          </p:grpSp>
          <p:grpSp>
            <p:nvGrpSpPr>
              <p:cNvPr id="8208" name="Group 35"/>
              <p:cNvGrpSpPr>
                <a:grpSpLocks/>
              </p:cNvGrpSpPr>
              <p:nvPr/>
            </p:nvGrpSpPr>
            <p:grpSpPr bwMode="auto">
              <a:xfrm>
                <a:off x="0" y="2092"/>
                <a:ext cx="1857" cy="403"/>
                <a:chOff x="0" y="2092"/>
                <a:chExt cx="1857" cy="403"/>
              </a:xfrm>
            </p:grpSpPr>
            <p:sp>
              <p:nvSpPr>
                <p:cNvPr id="8230" name="Rectangle 36"/>
                <p:cNvSpPr>
                  <a:spLocks noChangeArrowheads="1"/>
                </p:cNvSpPr>
                <p:nvPr/>
              </p:nvSpPr>
              <p:spPr bwMode="auto">
                <a:xfrm>
                  <a:off x="43" y="2092"/>
                  <a:ext cx="1771" cy="403"/>
                </a:xfrm>
                <a:prstGeom prst="rect">
                  <a:avLst/>
                </a:prstGeom>
                <a:noFill/>
                <a:ln w="9525">
                  <a:noFill/>
                  <a:miter lim="800000"/>
                  <a:headEnd/>
                  <a:tailEnd/>
                </a:ln>
              </p:spPr>
              <p:txBody>
                <a:bodyPr/>
                <a:lstStyle/>
                <a:p>
                  <a:r>
                    <a:rPr lang="en-US" b="0">
                      <a:solidFill>
                        <a:schemeClr val="tx1"/>
                      </a:solidFill>
                      <a:latin typeface="Times New Roman" pitchFamily="18" charset="0"/>
                      <a:cs typeface="Times New Roman" pitchFamily="18" charset="0"/>
                    </a:rPr>
                    <a:t>Thysanoptera</a:t>
                  </a:r>
                </a:p>
                <a:p>
                  <a:pPr eaLnBrk="0" hangingPunct="0"/>
                  <a:endParaRPr lang="en-US" b="0">
                    <a:solidFill>
                      <a:schemeClr val="tx1"/>
                    </a:solidFill>
                    <a:latin typeface="Times New Roman" pitchFamily="18" charset="0"/>
                  </a:endParaRPr>
                </a:p>
              </p:txBody>
            </p:sp>
            <p:sp>
              <p:nvSpPr>
                <p:cNvPr id="8231" name="Rectangle 37"/>
                <p:cNvSpPr>
                  <a:spLocks noChangeArrowheads="1"/>
                </p:cNvSpPr>
                <p:nvPr/>
              </p:nvSpPr>
              <p:spPr bwMode="auto">
                <a:xfrm>
                  <a:off x="0" y="2092"/>
                  <a:ext cx="1857" cy="403"/>
                </a:xfrm>
                <a:prstGeom prst="rect">
                  <a:avLst/>
                </a:prstGeom>
                <a:noFill/>
                <a:ln w="7">
                  <a:solidFill>
                    <a:srgbClr val="A0A0A0"/>
                  </a:solidFill>
                  <a:miter lim="800000"/>
                  <a:headEnd/>
                  <a:tailEnd/>
                </a:ln>
              </p:spPr>
              <p:txBody>
                <a:bodyPr/>
                <a:lstStyle/>
                <a:p>
                  <a:endParaRPr lang="en-US"/>
                </a:p>
              </p:txBody>
            </p:sp>
          </p:grpSp>
          <p:grpSp>
            <p:nvGrpSpPr>
              <p:cNvPr id="8209" name="Group 38"/>
              <p:cNvGrpSpPr>
                <a:grpSpLocks/>
              </p:cNvGrpSpPr>
              <p:nvPr/>
            </p:nvGrpSpPr>
            <p:grpSpPr bwMode="auto">
              <a:xfrm>
                <a:off x="1857" y="2092"/>
                <a:ext cx="1857" cy="403"/>
                <a:chOff x="1857" y="2092"/>
                <a:chExt cx="1857" cy="403"/>
              </a:xfrm>
            </p:grpSpPr>
            <p:sp>
              <p:nvSpPr>
                <p:cNvPr id="8228" name="Rectangle 39"/>
                <p:cNvSpPr>
                  <a:spLocks noChangeArrowheads="1"/>
                </p:cNvSpPr>
                <p:nvPr/>
              </p:nvSpPr>
              <p:spPr bwMode="auto">
                <a:xfrm>
                  <a:off x="1900" y="2092"/>
                  <a:ext cx="1771" cy="403"/>
                </a:xfrm>
                <a:prstGeom prst="rect">
                  <a:avLst/>
                </a:prstGeom>
                <a:noFill/>
                <a:ln w="9525">
                  <a:noFill/>
                  <a:miter lim="800000"/>
                  <a:headEnd/>
                  <a:tailEnd/>
                </a:ln>
              </p:spPr>
              <p:txBody>
                <a:bodyPr/>
                <a:lstStyle/>
                <a:p>
                  <a:pPr algn="ctr"/>
                  <a:r>
                    <a:rPr lang="en-US" b="0">
                      <a:solidFill>
                        <a:schemeClr val="tx1"/>
                      </a:solidFill>
                      <a:latin typeface="Times New Roman" pitchFamily="18" charset="0"/>
                      <a:cs typeface="Times New Roman" pitchFamily="18" charset="0"/>
                    </a:rPr>
                    <a:t>1</a:t>
                  </a:r>
                </a:p>
                <a:p>
                  <a:pPr algn="ctr" eaLnBrk="0" hangingPunct="0"/>
                  <a:endParaRPr lang="en-US" b="0">
                    <a:solidFill>
                      <a:schemeClr val="tx1"/>
                    </a:solidFill>
                    <a:latin typeface="Times New Roman" pitchFamily="18" charset="0"/>
                  </a:endParaRPr>
                </a:p>
              </p:txBody>
            </p:sp>
            <p:sp>
              <p:nvSpPr>
                <p:cNvPr id="8229" name="Rectangle 40"/>
                <p:cNvSpPr>
                  <a:spLocks noChangeArrowheads="1"/>
                </p:cNvSpPr>
                <p:nvPr/>
              </p:nvSpPr>
              <p:spPr bwMode="auto">
                <a:xfrm>
                  <a:off x="1857" y="2092"/>
                  <a:ext cx="1857" cy="403"/>
                </a:xfrm>
                <a:prstGeom prst="rect">
                  <a:avLst/>
                </a:prstGeom>
                <a:noFill/>
                <a:ln w="7">
                  <a:solidFill>
                    <a:srgbClr val="A0A0A0"/>
                  </a:solidFill>
                  <a:miter lim="800000"/>
                  <a:headEnd/>
                  <a:tailEnd/>
                </a:ln>
              </p:spPr>
              <p:txBody>
                <a:bodyPr/>
                <a:lstStyle/>
                <a:p>
                  <a:endParaRPr lang="en-US"/>
                </a:p>
              </p:txBody>
            </p:sp>
          </p:grpSp>
          <p:grpSp>
            <p:nvGrpSpPr>
              <p:cNvPr id="8210" name="Group 41"/>
              <p:cNvGrpSpPr>
                <a:grpSpLocks/>
              </p:cNvGrpSpPr>
              <p:nvPr/>
            </p:nvGrpSpPr>
            <p:grpSpPr bwMode="auto">
              <a:xfrm>
                <a:off x="0" y="2495"/>
                <a:ext cx="1857" cy="403"/>
                <a:chOff x="0" y="2495"/>
                <a:chExt cx="1857" cy="403"/>
              </a:xfrm>
            </p:grpSpPr>
            <p:sp>
              <p:nvSpPr>
                <p:cNvPr id="8226" name="Rectangle 42"/>
                <p:cNvSpPr>
                  <a:spLocks noChangeArrowheads="1"/>
                </p:cNvSpPr>
                <p:nvPr/>
              </p:nvSpPr>
              <p:spPr bwMode="auto">
                <a:xfrm>
                  <a:off x="43" y="2495"/>
                  <a:ext cx="1771" cy="403"/>
                </a:xfrm>
                <a:prstGeom prst="rect">
                  <a:avLst/>
                </a:prstGeom>
                <a:noFill/>
                <a:ln w="9525">
                  <a:noFill/>
                  <a:miter lim="800000"/>
                  <a:headEnd/>
                  <a:tailEnd/>
                </a:ln>
              </p:spPr>
              <p:txBody>
                <a:bodyPr/>
                <a:lstStyle/>
                <a:p>
                  <a:r>
                    <a:rPr lang="en-US" b="0">
                      <a:solidFill>
                        <a:schemeClr val="tx1"/>
                      </a:solidFill>
                      <a:latin typeface="Times New Roman" pitchFamily="18" charset="0"/>
                      <a:cs typeface="Times New Roman" pitchFamily="18" charset="0"/>
                    </a:rPr>
                    <a:t>Diptera</a:t>
                  </a:r>
                </a:p>
                <a:p>
                  <a:pPr eaLnBrk="0" hangingPunct="0"/>
                  <a:endParaRPr lang="en-US" b="0">
                    <a:solidFill>
                      <a:schemeClr val="tx1"/>
                    </a:solidFill>
                    <a:latin typeface="Times New Roman" pitchFamily="18" charset="0"/>
                  </a:endParaRPr>
                </a:p>
              </p:txBody>
            </p:sp>
            <p:sp>
              <p:nvSpPr>
                <p:cNvPr id="8227" name="Rectangle 43"/>
                <p:cNvSpPr>
                  <a:spLocks noChangeArrowheads="1"/>
                </p:cNvSpPr>
                <p:nvPr/>
              </p:nvSpPr>
              <p:spPr bwMode="auto">
                <a:xfrm>
                  <a:off x="0" y="2495"/>
                  <a:ext cx="1857" cy="403"/>
                </a:xfrm>
                <a:prstGeom prst="rect">
                  <a:avLst/>
                </a:prstGeom>
                <a:noFill/>
                <a:ln w="7">
                  <a:solidFill>
                    <a:srgbClr val="A0A0A0"/>
                  </a:solidFill>
                  <a:miter lim="800000"/>
                  <a:headEnd/>
                  <a:tailEnd/>
                </a:ln>
              </p:spPr>
              <p:txBody>
                <a:bodyPr/>
                <a:lstStyle/>
                <a:p>
                  <a:endParaRPr lang="en-US"/>
                </a:p>
              </p:txBody>
            </p:sp>
          </p:grpSp>
          <p:grpSp>
            <p:nvGrpSpPr>
              <p:cNvPr id="8211" name="Group 44"/>
              <p:cNvGrpSpPr>
                <a:grpSpLocks/>
              </p:cNvGrpSpPr>
              <p:nvPr/>
            </p:nvGrpSpPr>
            <p:grpSpPr bwMode="auto">
              <a:xfrm>
                <a:off x="1857" y="2495"/>
                <a:ext cx="1857" cy="403"/>
                <a:chOff x="1857" y="2495"/>
                <a:chExt cx="1857" cy="403"/>
              </a:xfrm>
            </p:grpSpPr>
            <p:sp>
              <p:nvSpPr>
                <p:cNvPr id="8224" name="Rectangle 45"/>
                <p:cNvSpPr>
                  <a:spLocks noChangeArrowheads="1"/>
                </p:cNvSpPr>
                <p:nvPr/>
              </p:nvSpPr>
              <p:spPr bwMode="auto">
                <a:xfrm>
                  <a:off x="1900" y="2495"/>
                  <a:ext cx="1771" cy="403"/>
                </a:xfrm>
                <a:prstGeom prst="rect">
                  <a:avLst/>
                </a:prstGeom>
                <a:noFill/>
                <a:ln w="9525">
                  <a:noFill/>
                  <a:miter lim="800000"/>
                  <a:headEnd/>
                  <a:tailEnd/>
                </a:ln>
              </p:spPr>
              <p:txBody>
                <a:bodyPr/>
                <a:lstStyle/>
                <a:p>
                  <a:pPr algn="ctr"/>
                  <a:r>
                    <a:rPr lang="en-US" b="0">
                      <a:solidFill>
                        <a:schemeClr val="tx1"/>
                      </a:solidFill>
                      <a:latin typeface="Times New Roman" pitchFamily="18" charset="0"/>
                      <a:cs typeface="Times New Roman" pitchFamily="18" charset="0"/>
                    </a:rPr>
                    <a:t>1</a:t>
                  </a:r>
                </a:p>
                <a:p>
                  <a:pPr algn="ctr" eaLnBrk="0" hangingPunct="0"/>
                  <a:endParaRPr lang="en-US" b="0">
                    <a:solidFill>
                      <a:schemeClr val="tx1"/>
                    </a:solidFill>
                    <a:latin typeface="Times New Roman" pitchFamily="18" charset="0"/>
                  </a:endParaRPr>
                </a:p>
              </p:txBody>
            </p:sp>
            <p:sp>
              <p:nvSpPr>
                <p:cNvPr id="8225" name="Rectangle 46"/>
                <p:cNvSpPr>
                  <a:spLocks noChangeArrowheads="1"/>
                </p:cNvSpPr>
                <p:nvPr/>
              </p:nvSpPr>
              <p:spPr bwMode="auto">
                <a:xfrm>
                  <a:off x="1857" y="2495"/>
                  <a:ext cx="1857" cy="403"/>
                </a:xfrm>
                <a:prstGeom prst="rect">
                  <a:avLst/>
                </a:prstGeom>
                <a:noFill/>
                <a:ln w="7">
                  <a:solidFill>
                    <a:srgbClr val="A0A0A0"/>
                  </a:solidFill>
                  <a:miter lim="800000"/>
                  <a:headEnd/>
                  <a:tailEnd/>
                </a:ln>
              </p:spPr>
              <p:txBody>
                <a:bodyPr/>
                <a:lstStyle/>
                <a:p>
                  <a:endParaRPr lang="en-US"/>
                </a:p>
              </p:txBody>
            </p:sp>
          </p:grpSp>
          <p:grpSp>
            <p:nvGrpSpPr>
              <p:cNvPr id="8212" name="Group 47"/>
              <p:cNvGrpSpPr>
                <a:grpSpLocks/>
              </p:cNvGrpSpPr>
              <p:nvPr/>
            </p:nvGrpSpPr>
            <p:grpSpPr bwMode="auto">
              <a:xfrm>
                <a:off x="0" y="2898"/>
                <a:ext cx="1857" cy="403"/>
                <a:chOff x="0" y="2898"/>
                <a:chExt cx="1857" cy="403"/>
              </a:xfrm>
            </p:grpSpPr>
            <p:sp>
              <p:nvSpPr>
                <p:cNvPr id="8222" name="Rectangle 48"/>
                <p:cNvSpPr>
                  <a:spLocks noChangeArrowheads="1"/>
                </p:cNvSpPr>
                <p:nvPr/>
              </p:nvSpPr>
              <p:spPr bwMode="auto">
                <a:xfrm>
                  <a:off x="43" y="2898"/>
                  <a:ext cx="1771" cy="403"/>
                </a:xfrm>
                <a:prstGeom prst="rect">
                  <a:avLst/>
                </a:prstGeom>
                <a:noFill/>
                <a:ln w="9525">
                  <a:noFill/>
                  <a:miter lim="800000"/>
                  <a:headEnd/>
                  <a:tailEnd/>
                </a:ln>
              </p:spPr>
              <p:txBody>
                <a:bodyPr/>
                <a:lstStyle/>
                <a:p>
                  <a:r>
                    <a:rPr lang="en-US" b="0">
                      <a:solidFill>
                        <a:schemeClr val="tx1"/>
                      </a:solidFill>
                      <a:latin typeface="Times New Roman" pitchFamily="18" charset="0"/>
                      <a:cs typeface="Times New Roman" pitchFamily="18" charset="0"/>
                    </a:rPr>
                    <a:t>Hymenoptera</a:t>
                  </a:r>
                </a:p>
                <a:p>
                  <a:pPr eaLnBrk="0" hangingPunct="0"/>
                  <a:endParaRPr lang="en-US" b="0">
                    <a:solidFill>
                      <a:schemeClr val="tx1"/>
                    </a:solidFill>
                    <a:latin typeface="Times New Roman" pitchFamily="18" charset="0"/>
                  </a:endParaRPr>
                </a:p>
              </p:txBody>
            </p:sp>
            <p:sp>
              <p:nvSpPr>
                <p:cNvPr id="8223" name="Rectangle 49"/>
                <p:cNvSpPr>
                  <a:spLocks noChangeArrowheads="1"/>
                </p:cNvSpPr>
                <p:nvPr/>
              </p:nvSpPr>
              <p:spPr bwMode="auto">
                <a:xfrm>
                  <a:off x="0" y="2898"/>
                  <a:ext cx="1857" cy="403"/>
                </a:xfrm>
                <a:prstGeom prst="rect">
                  <a:avLst/>
                </a:prstGeom>
                <a:noFill/>
                <a:ln w="7">
                  <a:solidFill>
                    <a:srgbClr val="A0A0A0"/>
                  </a:solidFill>
                  <a:miter lim="800000"/>
                  <a:headEnd/>
                  <a:tailEnd/>
                </a:ln>
              </p:spPr>
              <p:txBody>
                <a:bodyPr/>
                <a:lstStyle/>
                <a:p>
                  <a:endParaRPr lang="en-US"/>
                </a:p>
              </p:txBody>
            </p:sp>
          </p:grpSp>
          <p:grpSp>
            <p:nvGrpSpPr>
              <p:cNvPr id="8213" name="Group 50"/>
              <p:cNvGrpSpPr>
                <a:grpSpLocks/>
              </p:cNvGrpSpPr>
              <p:nvPr/>
            </p:nvGrpSpPr>
            <p:grpSpPr bwMode="auto">
              <a:xfrm>
                <a:off x="1857" y="2898"/>
                <a:ext cx="1857" cy="403"/>
                <a:chOff x="1857" y="2898"/>
                <a:chExt cx="1857" cy="403"/>
              </a:xfrm>
            </p:grpSpPr>
            <p:sp>
              <p:nvSpPr>
                <p:cNvPr id="8220" name="Rectangle 51"/>
                <p:cNvSpPr>
                  <a:spLocks noChangeArrowheads="1"/>
                </p:cNvSpPr>
                <p:nvPr/>
              </p:nvSpPr>
              <p:spPr bwMode="auto">
                <a:xfrm>
                  <a:off x="1900" y="2898"/>
                  <a:ext cx="1771" cy="403"/>
                </a:xfrm>
                <a:prstGeom prst="rect">
                  <a:avLst/>
                </a:prstGeom>
                <a:noFill/>
                <a:ln w="9525">
                  <a:noFill/>
                  <a:miter lim="800000"/>
                  <a:headEnd/>
                  <a:tailEnd/>
                </a:ln>
              </p:spPr>
              <p:txBody>
                <a:bodyPr/>
                <a:lstStyle/>
                <a:p>
                  <a:pPr algn="ctr"/>
                  <a:r>
                    <a:rPr lang="en-US" b="0">
                      <a:solidFill>
                        <a:schemeClr val="tx1"/>
                      </a:solidFill>
                      <a:latin typeface="Times New Roman" pitchFamily="18" charset="0"/>
                      <a:cs typeface="Times New Roman" pitchFamily="18" charset="0"/>
                    </a:rPr>
                    <a:t>1</a:t>
                  </a:r>
                </a:p>
                <a:p>
                  <a:pPr algn="ctr" eaLnBrk="0" hangingPunct="0"/>
                  <a:endParaRPr lang="en-US" b="0">
                    <a:solidFill>
                      <a:schemeClr val="tx1"/>
                    </a:solidFill>
                    <a:latin typeface="Times New Roman" pitchFamily="18" charset="0"/>
                  </a:endParaRPr>
                </a:p>
              </p:txBody>
            </p:sp>
            <p:sp>
              <p:nvSpPr>
                <p:cNvPr id="8221" name="Rectangle 52"/>
                <p:cNvSpPr>
                  <a:spLocks noChangeArrowheads="1"/>
                </p:cNvSpPr>
                <p:nvPr/>
              </p:nvSpPr>
              <p:spPr bwMode="auto">
                <a:xfrm>
                  <a:off x="1857" y="2898"/>
                  <a:ext cx="1857" cy="403"/>
                </a:xfrm>
                <a:prstGeom prst="rect">
                  <a:avLst/>
                </a:prstGeom>
                <a:noFill/>
                <a:ln w="7">
                  <a:solidFill>
                    <a:srgbClr val="A0A0A0"/>
                  </a:solidFill>
                  <a:miter lim="800000"/>
                  <a:headEnd/>
                  <a:tailEnd/>
                </a:ln>
              </p:spPr>
              <p:txBody>
                <a:bodyPr/>
                <a:lstStyle/>
                <a:p>
                  <a:endParaRPr lang="en-US"/>
                </a:p>
              </p:txBody>
            </p:sp>
          </p:grpSp>
          <p:grpSp>
            <p:nvGrpSpPr>
              <p:cNvPr id="8214" name="Group 53"/>
              <p:cNvGrpSpPr>
                <a:grpSpLocks/>
              </p:cNvGrpSpPr>
              <p:nvPr/>
            </p:nvGrpSpPr>
            <p:grpSpPr bwMode="auto">
              <a:xfrm>
                <a:off x="0" y="3301"/>
                <a:ext cx="1857" cy="403"/>
                <a:chOff x="0" y="3301"/>
                <a:chExt cx="1857" cy="403"/>
              </a:xfrm>
            </p:grpSpPr>
            <p:sp>
              <p:nvSpPr>
                <p:cNvPr id="8218" name="Rectangle 54"/>
                <p:cNvSpPr>
                  <a:spLocks noChangeArrowheads="1"/>
                </p:cNvSpPr>
                <p:nvPr/>
              </p:nvSpPr>
              <p:spPr bwMode="auto">
                <a:xfrm>
                  <a:off x="43" y="3301"/>
                  <a:ext cx="1771" cy="403"/>
                </a:xfrm>
                <a:prstGeom prst="rect">
                  <a:avLst/>
                </a:prstGeom>
                <a:noFill/>
                <a:ln w="9525">
                  <a:noFill/>
                  <a:miter lim="800000"/>
                  <a:headEnd/>
                  <a:tailEnd/>
                </a:ln>
              </p:spPr>
              <p:txBody>
                <a:bodyPr/>
                <a:lstStyle/>
                <a:p>
                  <a:r>
                    <a:rPr lang="en-US" b="0">
                      <a:solidFill>
                        <a:schemeClr val="tx1"/>
                      </a:solidFill>
                      <a:latin typeface="Times New Roman" pitchFamily="18" charset="0"/>
                      <a:cs typeface="Times New Roman" pitchFamily="18" charset="0"/>
                    </a:rPr>
                    <a:t>Acari</a:t>
                  </a:r>
                </a:p>
                <a:p>
                  <a:pPr eaLnBrk="0" hangingPunct="0"/>
                  <a:endParaRPr lang="en-US" b="0">
                    <a:solidFill>
                      <a:schemeClr val="tx1"/>
                    </a:solidFill>
                    <a:latin typeface="Times New Roman" pitchFamily="18" charset="0"/>
                  </a:endParaRPr>
                </a:p>
              </p:txBody>
            </p:sp>
            <p:sp>
              <p:nvSpPr>
                <p:cNvPr id="8219" name="Rectangle 55"/>
                <p:cNvSpPr>
                  <a:spLocks noChangeArrowheads="1"/>
                </p:cNvSpPr>
                <p:nvPr/>
              </p:nvSpPr>
              <p:spPr bwMode="auto">
                <a:xfrm>
                  <a:off x="0" y="3301"/>
                  <a:ext cx="1857" cy="403"/>
                </a:xfrm>
                <a:prstGeom prst="rect">
                  <a:avLst/>
                </a:prstGeom>
                <a:noFill/>
                <a:ln w="7">
                  <a:solidFill>
                    <a:srgbClr val="A0A0A0"/>
                  </a:solidFill>
                  <a:miter lim="800000"/>
                  <a:headEnd/>
                  <a:tailEnd/>
                </a:ln>
              </p:spPr>
              <p:txBody>
                <a:bodyPr/>
                <a:lstStyle/>
                <a:p>
                  <a:endParaRPr lang="en-US"/>
                </a:p>
              </p:txBody>
            </p:sp>
          </p:grpSp>
          <p:grpSp>
            <p:nvGrpSpPr>
              <p:cNvPr id="8215" name="Group 56"/>
              <p:cNvGrpSpPr>
                <a:grpSpLocks/>
              </p:cNvGrpSpPr>
              <p:nvPr/>
            </p:nvGrpSpPr>
            <p:grpSpPr bwMode="auto">
              <a:xfrm>
                <a:off x="1857" y="3301"/>
                <a:ext cx="1857" cy="403"/>
                <a:chOff x="1857" y="3301"/>
                <a:chExt cx="1857" cy="403"/>
              </a:xfrm>
            </p:grpSpPr>
            <p:sp>
              <p:nvSpPr>
                <p:cNvPr id="8216" name="Rectangle 57"/>
                <p:cNvSpPr>
                  <a:spLocks noChangeArrowheads="1"/>
                </p:cNvSpPr>
                <p:nvPr/>
              </p:nvSpPr>
              <p:spPr bwMode="auto">
                <a:xfrm>
                  <a:off x="1900" y="3301"/>
                  <a:ext cx="1771" cy="403"/>
                </a:xfrm>
                <a:prstGeom prst="rect">
                  <a:avLst/>
                </a:prstGeom>
                <a:noFill/>
                <a:ln w="9525">
                  <a:noFill/>
                  <a:miter lim="800000"/>
                  <a:headEnd/>
                  <a:tailEnd/>
                </a:ln>
              </p:spPr>
              <p:txBody>
                <a:bodyPr/>
                <a:lstStyle/>
                <a:p>
                  <a:pPr algn="ctr"/>
                  <a:r>
                    <a:rPr lang="en-US" b="0">
                      <a:solidFill>
                        <a:schemeClr val="tx1"/>
                      </a:solidFill>
                      <a:latin typeface="Times New Roman" pitchFamily="18" charset="0"/>
                      <a:cs typeface="Times New Roman" pitchFamily="18" charset="0"/>
                    </a:rPr>
                    <a:t>1</a:t>
                  </a:r>
                </a:p>
                <a:p>
                  <a:pPr algn="ctr" eaLnBrk="0" hangingPunct="0"/>
                  <a:endParaRPr lang="en-US" b="0">
                    <a:solidFill>
                      <a:schemeClr val="tx1"/>
                    </a:solidFill>
                    <a:latin typeface="Times New Roman" pitchFamily="18" charset="0"/>
                  </a:endParaRPr>
                </a:p>
              </p:txBody>
            </p:sp>
            <p:sp>
              <p:nvSpPr>
                <p:cNvPr id="8217" name="Rectangle 58"/>
                <p:cNvSpPr>
                  <a:spLocks noChangeArrowheads="1"/>
                </p:cNvSpPr>
                <p:nvPr/>
              </p:nvSpPr>
              <p:spPr bwMode="auto">
                <a:xfrm>
                  <a:off x="1857" y="3301"/>
                  <a:ext cx="1857" cy="403"/>
                </a:xfrm>
                <a:prstGeom prst="rect">
                  <a:avLst/>
                </a:prstGeom>
                <a:noFill/>
                <a:ln w="7">
                  <a:solidFill>
                    <a:srgbClr val="A0A0A0"/>
                  </a:solidFill>
                  <a:miter lim="800000"/>
                  <a:headEnd/>
                  <a:tailEnd/>
                </a:ln>
              </p:spPr>
              <p:txBody>
                <a:bodyPr/>
                <a:lstStyle/>
                <a:p>
                  <a:endParaRPr lang="en-US"/>
                </a:p>
              </p:txBody>
            </p:sp>
          </p:grpSp>
        </p:grpSp>
        <p:sp>
          <p:nvSpPr>
            <p:cNvPr id="8197" name="Rectangle 59"/>
            <p:cNvSpPr>
              <a:spLocks noChangeArrowheads="1"/>
            </p:cNvSpPr>
            <p:nvPr/>
          </p:nvSpPr>
          <p:spPr bwMode="auto">
            <a:xfrm>
              <a:off x="-3" y="-3"/>
              <a:ext cx="3720" cy="3710"/>
            </a:xfrm>
            <a:prstGeom prst="rect">
              <a:avLst/>
            </a:prstGeom>
            <a:noFill/>
            <a:ln w="9525">
              <a:solidFill>
                <a:srgbClr val="A0A0A0"/>
              </a:solidFill>
              <a:miter lim="800000"/>
              <a:headEnd/>
              <a:tailEnd/>
            </a:ln>
          </p:spPr>
          <p:txBody>
            <a:bodyPr/>
            <a:lstStyle/>
            <a:p>
              <a:endParaRPr lang="en-US"/>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noChangeArrowheads="1"/>
          </p:cNvPicPr>
          <p:nvPr>
            <p:ph type="body" idx="1"/>
          </p:nvPr>
        </p:nvPicPr>
        <p:blipFill>
          <a:blip r:embed="rId2" cstate="print"/>
          <a:srcRect/>
          <a:stretch>
            <a:fillRect/>
          </a:stretch>
        </p:blipFill>
        <p:spPr>
          <a:xfrm>
            <a:off x="0" y="1828800"/>
            <a:ext cx="4294188" cy="5029200"/>
          </a:xfrm>
          <a:noFill/>
        </p:spPr>
      </p:pic>
      <p:pic>
        <p:nvPicPr>
          <p:cNvPr id="55299" name="Picture 5"/>
          <p:cNvPicPr>
            <a:picLocks noChangeAspect="1" noChangeArrowheads="1"/>
          </p:cNvPicPr>
          <p:nvPr/>
        </p:nvPicPr>
        <p:blipFill>
          <a:blip r:embed="rId3" cstate="print"/>
          <a:srcRect/>
          <a:stretch>
            <a:fillRect/>
          </a:stretch>
        </p:blipFill>
        <p:spPr bwMode="auto">
          <a:xfrm>
            <a:off x="3886200" y="0"/>
            <a:ext cx="5257800" cy="3810000"/>
          </a:xfrm>
          <a:prstGeom prst="rect">
            <a:avLst/>
          </a:prstGeom>
          <a:noFill/>
          <a:ln w="9525">
            <a:noFill/>
            <a:miter lim="800000"/>
            <a:headEnd/>
            <a:tailEnd/>
          </a:ln>
        </p:spPr>
      </p:pic>
      <p:pic>
        <p:nvPicPr>
          <p:cNvPr id="55300" name="Picture 6"/>
          <p:cNvPicPr>
            <a:picLocks noChangeAspect="1" noChangeArrowheads="1"/>
          </p:cNvPicPr>
          <p:nvPr/>
        </p:nvPicPr>
        <p:blipFill>
          <a:blip r:embed="rId4" cstate="print"/>
          <a:srcRect/>
          <a:stretch>
            <a:fillRect/>
          </a:stretch>
        </p:blipFill>
        <p:spPr bwMode="auto">
          <a:xfrm>
            <a:off x="2819400" y="3810000"/>
            <a:ext cx="2971800" cy="3048000"/>
          </a:xfrm>
          <a:prstGeom prst="rect">
            <a:avLst/>
          </a:prstGeom>
          <a:noFill/>
          <a:ln w="9525">
            <a:noFill/>
            <a:miter lim="800000"/>
            <a:headEnd/>
            <a:tailEnd/>
          </a:ln>
        </p:spPr>
      </p:pic>
      <p:pic>
        <p:nvPicPr>
          <p:cNvPr id="55301" name="Picture 7"/>
          <p:cNvPicPr>
            <a:picLocks noChangeAspect="1" noChangeArrowheads="1"/>
          </p:cNvPicPr>
          <p:nvPr/>
        </p:nvPicPr>
        <p:blipFill>
          <a:blip r:embed="rId5" cstate="print"/>
          <a:srcRect/>
          <a:stretch>
            <a:fillRect/>
          </a:stretch>
        </p:blipFill>
        <p:spPr bwMode="auto">
          <a:xfrm>
            <a:off x="5715000" y="3429000"/>
            <a:ext cx="3429000" cy="3429000"/>
          </a:xfrm>
          <a:prstGeom prst="rect">
            <a:avLst/>
          </a:prstGeom>
          <a:noFill/>
          <a:ln w="9525">
            <a:noFill/>
            <a:miter lim="800000"/>
            <a:headEnd/>
            <a:tailEnd/>
          </a:ln>
        </p:spPr>
      </p:pic>
      <p:sp>
        <p:nvSpPr>
          <p:cNvPr id="55302" name="Text Box 8"/>
          <p:cNvSpPr txBox="1">
            <a:spLocks noChangeArrowheads="1"/>
          </p:cNvSpPr>
          <p:nvPr/>
        </p:nvSpPr>
        <p:spPr bwMode="auto">
          <a:xfrm>
            <a:off x="152400" y="228600"/>
            <a:ext cx="4114800" cy="1373188"/>
          </a:xfrm>
          <a:prstGeom prst="rect">
            <a:avLst/>
          </a:prstGeom>
          <a:noFill/>
          <a:ln w="9525">
            <a:noFill/>
            <a:miter lim="800000"/>
            <a:headEnd/>
            <a:tailEnd/>
          </a:ln>
        </p:spPr>
        <p:txBody>
          <a:bodyPr>
            <a:spAutoFit/>
          </a:bodyPr>
          <a:lstStyle/>
          <a:p>
            <a:r>
              <a:rPr lang="en-US" i="1">
                <a:solidFill>
                  <a:schemeClr val="tx1"/>
                </a:solidFill>
              </a:rPr>
              <a:t>Erythrina</a:t>
            </a:r>
            <a:r>
              <a:rPr lang="en-US">
                <a:solidFill>
                  <a:schemeClr val="tx1"/>
                </a:solidFill>
              </a:rPr>
              <a:t> gall wasp </a:t>
            </a:r>
            <a:r>
              <a:rPr lang="en-US" i="1">
                <a:solidFill>
                  <a:schemeClr val="tx1"/>
                </a:solidFill>
              </a:rPr>
              <a:t>Quadrastichus erythrinae</a:t>
            </a:r>
            <a:r>
              <a:rPr lang="en-US">
                <a:solidFill>
                  <a:schemeClr val="tx1"/>
                </a:solidFill>
              </a:rPr>
              <a:t>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80" name="Picture 4" descr="Related image">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6" name="Picture 2" descr="Image result for Pericyma cruegeri">
            <a:hlinkClick r:id="rId4"/>
          </p:cNvPr>
          <p:cNvPicPr>
            <a:picLocks noChangeAspect="1" noChangeArrowheads="1"/>
          </p:cNvPicPr>
          <p:nvPr/>
        </p:nvPicPr>
        <p:blipFill>
          <a:blip r:embed="rId5" cstate="print"/>
          <a:srcRect/>
          <a:stretch>
            <a:fillRect/>
          </a:stretch>
        </p:blipFill>
        <p:spPr bwMode="auto">
          <a:xfrm>
            <a:off x="4070171" y="3429000"/>
            <a:ext cx="4864745" cy="3228975"/>
          </a:xfrm>
          <a:prstGeom prst="rect">
            <a:avLst/>
          </a:prstGeom>
          <a:noFill/>
        </p:spPr>
      </p:pic>
      <p:sp>
        <p:nvSpPr>
          <p:cNvPr id="8" name="Title 1"/>
          <p:cNvSpPr txBox="1">
            <a:spLocks/>
          </p:cNvSpPr>
          <p:nvPr/>
        </p:nvSpPr>
        <p:spPr bwMode="auto">
          <a:xfrm>
            <a:off x="381000" y="609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0" i="0" u="none" strike="noStrike" kern="0" cap="none" spc="0" normalizeH="0" baseline="0" noProof="0" dirty="0" smtClean="0">
                <a:ln>
                  <a:noFill/>
                </a:ln>
                <a:solidFill>
                  <a:schemeClr val="tx1"/>
                </a:solidFill>
                <a:effectLst/>
                <a:uLnTx/>
                <a:uFillTx/>
                <a:latin typeface="Times New Roman" pitchFamily="18" charset="0"/>
                <a:ea typeface="+mj-ea"/>
                <a:cs typeface="+mj-cs"/>
              </a:rPr>
              <a:t>Flame tree </a:t>
            </a:r>
            <a:r>
              <a:rPr kumimoji="0" lang="en-US" sz="6600" b="0" i="0" u="none" strike="noStrike" kern="0" cap="none" spc="0" normalizeH="0" baseline="0" noProof="0" dirty="0" err="1" smtClean="0">
                <a:ln>
                  <a:noFill/>
                </a:ln>
                <a:solidFill>
                  <a:schemeClr val="tx1"/>
                </a:solidFill>
                <a:effectLst/>
                <a:uLnTx/>
                <a:uFillTx/>
                <a:latin typeface="Times New Roman" pitchFamily="18" charset="0"/>
                <a:ea typeface="+mj-ea"/>
                <a:cs typeface="+mj-cs"/>
              </a:rPr>
              <a:t>looper</a:t>
            </a:r>
            <a:endParaRPr kumimoji="0" lang="en-US" sz="66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4" name="Picture 4" descr="Related image">
            <a:hlinkClick r:id="rId2"/>
          </p:cNvPr>
          <p:cNvPicPr>
            <a:picLocks noChangeAspect="1" noChangeArrowheads="1"/>
          </p:cNvPicPr>
          <p:nvPr/>
        </p:nvPicPr>
        <p:blipFill>
          <a:blip r:embed="rId3" cstate="print"/>
          <a:srcRect/>
          <a:stretch>
            <a:fillRect/>
          </a:stretch>
        </p:blipFill>
        <p:spPr bwMode="auto">
          <a:xfrm>
            <a:off x="0" y="-1"/>
            <a:ext cx="9144000" cy="6858002"/>
          </a:xfrm>
          <a:prstGeom prst="rect">
            <a:avLst/>
          </a:prstGeom>
          <a:noFill/>
        </p:spPr>
      </p:pic>
      <p:pic>
        <p:nvPicPr>
          <p:cNvPr id="6" name="Picture 2" descr="Image result for Delta pyriforme">
            <a:hlinkClick r:id="rId4"/>
          </p:cNvPr>
          <p:cNvPicPr>
            <a:picLocks noChangeAspect="1" noChangeArrowheads="1"/>
          </p:cNvPicPr>
          <p:nvPr/>
        </p:nvPicPr>
        <p:blipFill>
          <a:blip r:embed="rId5" cstate="print"/>
          <a:srcRect/>
          <a:stretch>
            <a:fillRect/>
          </a:stretch>
        </p:blipFill>
        <p:spPr bwMode="auto">
          <a:xfrm>
            <a:off x="5562600" y="4479208"/>
            <a:ext cx="3581400" cy="2378791"/>
          </a:xfrm>
          <a:prstGeom prst="rect">
            <a:avLst/>
          </a:prstGeom>
          <a:noFill/>
        </p:spPr>
      </p:pic>
      <p:sp>
        <p:nvSpPr>
          <p:cNvPr id="7" name="Title 1"/>
          <p:cNvSpPr>
            <a:spLocks noGrp="1"/>
          </p:cNvSpPr>
          <p:nvPr>
            <p:ph type="title"/>
          </p:nvPr>
        </p:nvSpPr>
        <p:spPr>
          <a:xfrm>
            <a:off x="457200" y="274638"/>
            <a:ext cx="8229600" cy="1143000"/>
          </a:xfrm>
        </p:spPr>
        <p:txBody>
          <a:bodyPr/>
          <a:lstStyle/>
          <a:p>
            <a:r>
              <a:rPr lang="en-US" sz="6600" b="0" dirty="0" smtClean="0">
                <a:solidFill>
                  <a:schemeClr val="bg1"/>
                </a:solidFill>
                <a:latin typeface="Times New Roman" pitchFamily="18" charset="0"/>
              </a:rPr>
              <a:t>Mud wasp</a:t>
            </a:r>
            <a:endParaRPr lang="en-US" sz="6600" dirty="0">
              <a:solidFill>
                <a:schemeClr val="bg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0"/>
            <a:ext cx="7772400" cy="1447800"/>
          </a:xfrm>
        </p:spPr>
        <p:txBody>
          <a:bodyPr/>
          <a:lstStyle/>
          <a:p>
            <a:pPr eaLnBrk="1" hangingPunct="1"/>
            <a:endParaRPr lang="en-US" smtClean="0"/>
          </a:p>
        </p:txBody>
      </p:sp>
      <p:pic>
        <p:nvPicPr>
          <p:cNvPr id="56323" name="Picture 3" descr="!19"/>
          <p:cNvPicPr>
            <a:picLocks noChangeAspect="1" noChangeArrowheads="1"/>
          </p:cNvPicPr>
          <p:nvPr>
            <p:ph idx="1"/>
          </p:nvPr>
        </p:nvPicPr>
        <p:blipFill>
          <a:blip r:embed="rId2" cstate="print"/>
          <a:srcRect/>
          <a:stretch>
            <a:fillRect/>
          </a:stretch>
        </p:blipFill>
        <p:spPr>
          <a:xfrm>
            <a:off x="0" y="-20638"/>
            <a:ext cx="9144000" cy="6878638"/>
          </a:xfrm>
          <a:ln>
            <a:solidFill>
              <a:schemeClr val="accent2"/>
            </a:solidFill>
          </a:ln>
        </p:spPr>
      </p:pic>
      <p:sp>
        <p:nvSpPr>
          <p:cNvPr id="56324" name="Text Box 4"/>
          <p:cNvSpPr txBox="1">
            <a:spLocks noChangeArrowheads="1"/>
          </p:cNvSpPr>
          <p:nvPr/>
        </p:nvSpPr>
        <p:spPr bwMode="auto">
          <a:xfrm>
            <a:off x="1905000" y="381000"/>
            <a:ext cx="5486400" cy="1190625"/>
          </a:xfrm>
          <a:prstGeom prst="rect">
            <a:avLst/>
          </a:prstGeom>
          <a:noFill/>
          <a:ln w="9525">
            <a:noFill/>
            <a:miter lim="800000"/>
            <a:headEnd/>
            <a:tailEnd/>
          </a:ln>
        </p:spPr>
        <p:txBody>
          <a:bodyPr>
            <a:spAutoFit/>
          </a:bodyPr>
          <a:lstStyle/>
          <a:p>
            <a:pPr algn="ctr" eaLnBrk="0" hangingPunct="0">
              <a:spcBef>
                <a:spcPct val="50000"/>
              </a:spcBef>
            </a:pPr>
            <a:r>
              <a:rPr lang="en-US" sz="3600" b="0">
                <a:solidFill>
                  <a:schemeClr val="bg1"/>
                </a:solidFill>
                <a:latin typeface="Times New Roman" pitchFamily="18" charset="0"/>
              </a:rPr>
              <a:t>Palau coconut beetle</a:t>
            </a:r>
            <a:br>
              <a:rPr lang="en-US" sz="3600" b="0">
                <a:solidFill>
                  <a:schemeClr val="bg1"/>
                </a:solidFill>
                <a:latin typeface="Times New Roman" pitchFamily="18" charset="0"/>
              </a:rPr>
            </a:br>
            <a:r>
              <a:rPr lang="en-US" sz="3600" b="0">
                <a:solidFill>
                  <a:schemeClr val="bg1"/>
                </a:solidFill>
                <a:latin typeface="Times New Roman" pitchFamily="18" charset="0"/>
              </a:rPr>
              <a:t>Introduced to Guam - 1973</a:t>
            </a:r>
          </a:p>
        </p:txBody>
      </p:sp>
    </p:spTree>
  </p:cSld>
  <p:clrMapOvr>
    <a:masterClrMapping/>
  </p:clrMapOvr>
  <p:transition>
    <p:rand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endParaRPr lang="en-US" smtClean="0"/>
          </a:p>
        </p:txBody>
      </p:sp>
      <p:pic>
        <p:nvPicPr>
          <p:cNvPr id="57347" name="Picture 3" descr="!13"/>
          <p:cNvPicPr>
            <a:picLocks noChangeAspect="1" noChangeArrowheads="1"/>
          </p:cNvPicPr>
          <p:nvPr>
            <p:ph idx="1"/>
          </p:nvPr>
        </p:nvPicPr>
        <p:blipFill>
          <a:blip r:embed="rId2" cstate="print"/>
          <a:srcRect/>
          <a:stretch>
            <a:fillRect/>
          </a:stretch>
        </p:blipFill>
        <p:spPr>
          <a:xfrm>
            <a:off x="0" y="0"/>
            <a:ext cx="9144000" cy="6858000"/>
          </a:xfrm>
          <a:ln>
            <a:solidFill>
              <a:schemeClr val="accent2"/>
            </a:solidFill>
          </a:ln>
        </p:spPr>
      </p:pic>
      <p:sp>
        <p:nvSpPr>
          <p:cNvPr id="57348" name="Text Box 4"/>
          <p:cNvSpPr txBox="1">
            <a:spLocks noChangeArrowheads="1"/>
          </p:cNvSpPr>
          <p:nvPr/>
        </p:nvSpPr>
        <p:spPr bwMode="auto">
          <a:xfrm>
            <a:off x="2895600" y="5410200"/>
            <a:ext cx="6248400" cy="641350"/>
          </a:xfrm>
          <a:prstGeom prst="rect">
            <a:avLst/>
          </a:prstGeom>
          <a:noFill/>
          <a:ln w="9525">
            <a:noFill/>
            <a:miter lim="800000"/>
            <a:headEnd/>
            <a:tailEnd/>
          </a:ln>
        </p:spPr>
        <p:txBody>
          <a:bodyPr>
            <a:spAutoFit/>
          </a:bodyPr>
          <a:lstStyle/>
          <a:p>
            <a:pPr eaLnBrk="0" hangingPunct="0">
              <a:spcBef>
                <a:spcPct val="50000"/>
              </a:spcBef>
            </a:pPr>
            <a:r>
              <a:rPr lang="en-US" sz="3600" b="0">
                <a:solidFill>
                  <a:schemeClr val="tx2"/>
                </a:solidFill>
                <a:latin typeface="Times New Roman" pitchFamily="18" charset="0"/>
              </a:rPr>
              <a:t>Palau coconut beetle and  grubs</a:t>
            </a:r>
          </a:p>
        </p:txBody>
      </p:sp>
      <p:sp>
        <p:nvSpPr>
          <p:cNvPr id="57349" name="Line 5"/>
          <p:cNvSpPr>
            <a:spLocks noChangeShapeType="1"/>
          </p:cNvSpPr>
          <p:nvPr/>
        </p:nvSpPr>
        <p:spPr bwMode="auto">
          <a:xfrm flipH="1" flipV="1">
            <a:off x="4724400" y="3810000"/>
            <a:ext cx="3200400" cy="17526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ransition>
    <p:rand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endParaRPr lang="en-US" smtClean="0"/>
          </a:p>
        </p:txBody>
      </p:sp>
      <p:pic>
        <p:nvPicPr>
          <p:cNvPr id="58371" name="Picture 3" descr="!17"/>
          <p:cNvPicPr>
            <a:picLocks noChangeAspect="1" noChangeArrowheads="1"/>
          </p:cNvPicPr>
          <p:nvPr>
            <p:ph idx="1"/>
          </p:nvPr>
        </p:nvPicPr>
        <p:blipFill>
          <a:blip r:embed="rId2" cstate="print"/>
          <a:srcRect/>
          <a:stretch>
            <a:fillRect/>
          </a:stretch>
        </p:blipFill>
        <p:spPr>
          <a:xfrm>
            <a:off x="0" y="-20638"/>
            <a:ext cx="9144000" cy="6878638"/>
          </a:xfrm>
          <a:ln>
            <a:solidFill>
              <a:schemeClr val="accent2"/>
            </a:solidFill>
          </a:ln>
        </p:spPr>
      </p:pic>
      <p:sp>
        <p:nvSpPr>
          <p:cNvPr id="58372" name="Text Box 4"/>
          <p:cNvSpPr txBox="1">
            <a:spLocks noChangeArrowheads="1"/>
          </p:cNvSpPr>
          <p:nvPr/>
        </p:nvSpPr>
        <p:spPr bwMode="auto">
          <a:xfrm>
            <a:off x="5257800" y="838200"/>
            <a:ext cx="2895600" cy="641350"/>
          </a:xfrm>
          <a:prstGeom prst="rect">
            <a:avLst/>
          </a:prstGeom>
          <a:noFill/>
          <a:ln w="9525">
            <a:noFill/>
            <a:miter lim="800000"/>
            <a:headEnd/>
            <a:tailEnd/>
          </a:ln>
        </p:spPr>
        <p:txBody>
          <a:bodyPr>
            <a:spAutoFit/>
          </a:bodyPr>
          <a:lstStyle/>
          <a:p>
            <a:pPr eaLnBrk="0" hangingPunct="0">
              <a:spcBef>
                <a:spcPct val="50000"/>
              </a:spcBef>
            </a:pPr>
            <a:r>
              <a:rPr lang="en-US" sz="3600" b="0">
                <a:solidFill>
                  <a:schemeClr val="bg1"/>
                </a:solidFill>
                <a:latin typeface="Times New Roman" pitchFamily="18" charset="0"/>
              </a:rPr>
              <a:t>Leaf damage</a:t>
            </a:r>
          </a:p>
        </p:txBody>
      </p:sp>
    </p:spTree>
  </p:cSld>
  <p:clrMapOvr>
    <a:masterClrMapping/>
  </p:clrMapOvr>
  <p:transition>
    <p:rand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endParaRPr lang="en-US" smtClean="0"/>
          </a:p>
        </p:txBody>
      </p:sp>
      <p:pic>
        <p:nvPicPr>
          <p:cNvPr id="59395" name="Picture 3" descr="46"/>
          <p:cNvPicPr>
            <a:picLocks noChangeAspect="1" noChangeArrowheads="1"/>
          </p:cNvPicPr>
          <p:nvPr>
            <p:ph idx="1"/>
          </p:nvPr>
        </p:nvPicPr>
        <p:blipFill>
          <a:blip r:embed="rId2" cstate="print"/>
          <a:srcRect/>
          <a:stretch>
            <a:fillRect/>
          </a:stretch>
        </p:blipFill>
        <p:spPr>
          <a:xfrm>
            <a:off x="0" y="0"/>
            <a:ext cx="9144000" cy="6858000"/>
          </a:xfrm>
        </p:spPr>
      </p:pic>
      <p:sp>
        <p:nvSpPr>
          <p:cNvPr id="59396" name="Text Box 4"/>
          <p:cNvSpPr txBox="1">
            <a:spLocks noChangeArrowheads="1"/>
          </p:cNvSpPr>
          <p:nvPr/>
        </p:nvSpPr>
        <p:spPr bwMode="auto">
          <a:xfrm>
            <a:off x="4724400" y="2590800"/>
            <a:ext cx="4419600" cy="2289175"/>
          </a:xfrm>
          <a:prstGeom prst="rect">
            <a:avLst/>
          </a:prstGeom>
          <a:noFill/>
          <a:ln w="9525">
            <a:noFill/>
            <a:miter lim="800000"/>
            <a:headEnd/>
            <a:tailEnd/>
          </a:ln>
        </p:spPr>
        <p:txBody>
          <a:bodyPr>
            <a:spAutoFit/>
          </a:bodyPr>
          <a:lstStyle/>
          <a:p>
            <a:pPr algn="ctr" eaLnBrk="0" hangingPunct="0">
              <a:spcBef>
                <a:spcPct val="50000"/>
              </a:spcBef>
            </a:pPr>
            <a:r>
              <a:rPr lang="en-US" sz="3600" b="0">
                <a:solidFill>
                  <a:schemeClr val="tx1"/>
                </a:solidFill>
                <a:latin typeface="Times New Roman" pitchFamily="18" charset="0"/>
              </a:rPr>
              <a:t>Release of the biocontrol agent </a:t>
            </a:r>
            <a:r>
              <a:rPr lang="en-US" sz="3600" b="0" i="1">
                <a:solidFill>
                  <a:schemeClr val="tx1"/>
                </a:solidFill>
                <a:latin typeface="Times New Roman" pitchFamily="18" charset="0"/>
              </a:rPr>
              <a:t>Tetrastichus brontispae - </a:t>
            </a:r>
            <a:r>
              <a:rPr lang="en-US" sz="3600" b="0">
                <a:solidFill>
                  <a:schemeClr val="tx1"/>
                </a:solidFill>
                <a:latin typeface="Times New Roman" pitchFamily="18" charset="0"/>
              </a:rPr>
              <a:t>1974</a:t>
            </a:r>
          </a:p>
        </p:txBody>
      </p:sp>
    </p:spTree>
  </p:cSld>
  <p:clrMapOvr>
    <a:masterClrMapping/>
  </p:clrMapOvr>
  <p:transition>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endParaRPr lang="en-US" smtClean="0"/>
          </a:p>
        </p:txBody>
      </p:sp>
      <p:pic>
        <p:nvPicPr>
          <p:cNvPr id="60419" name="Picture 3" descr="red scale 2"/>
          <p:cNvPicPr>
            <a:picLocks noChangeAspect="1" noChangeArrowheads="1"/>
          </p:cNvPicPr>
          <p:nvPr>
            <p:ph idx="1"/>
          </p:nvPr>
        </p:nvPicPr>
        <p:blipFill>
          <a:blip r:embed="rId2" cstate="print"/>
          <a:srcRect/>
          <a:stretch>
            <a:fillRect/>
          </a:stretch>
        </p:blipFill>
        <p:spPr>
          <a:xfrm>
            <a:off x="0" y="0"/>
            <a:ext cx="5029200" cy="4038600"/>
          </a:xfrm>
          <a:ln>
            <a:solidFill>
              <a:schemeClr val="accent2"/>
            </a:solidFill>
          </a:ln>
        </p:spPr>
      </p:pic>
      <p:sp>
        <p:nvSpPr>
          <p:cNvPr id="60420" name="Text Box 4"/>
          <p:cNvSpPr txBox="1">
            <a:spLocks noChangeArrowheads="1"/>
          </p:cNvSpPr>
          <p:nvPr/>
        </p:nvSpPr>
        <p:spPr bwMode="auto">
          <a:xfrm>
            <a:off x="0" y="4800600"/>
            <a:ext cx="3810000" cy="1554163"/>
          </a:xfrm>
          <a:prstGeom prst="rect">
            <a:avLst/>
          </a:prstGeom>
          <a:noFill/>
          <a:ln w="9525">
            <a:noFill/>
            <a:miter lim="800000"/>
            <a:headEnd/>
            <a:tailEnd/>
          </a:ln>
        </p:spPr>
        <p:txBody>
          <a:bodyPr>
            <a:spAutoFit/>
          </a:bodyPr>
          <a:lstStyle/>
          <a:p>
            <a:pPr eaLnBrk="0" hangingPunct="0">
              <a:spcBef>
                <a:spcPct val="50000"/>
              </a:spcBef>
            </a:pPr>
            <a:r>
              <a:rPr lang="en-US" sz="3200" b="0">
                <a:solidFill>
                  <a:schemeClr val="tx2"/>
                </a:solidFill>
                <a:latin typeface="Times New Roman" pitchFamily="18" charset="0"/>
              </a:rPr>
              <a:t>Red Coconut Scale damage </a:t>
            </a:r>
            <a:r>
              <a:rPr lang="en-US" sz="3200" b="0" i="1">
                <a:solidFill>
                  <a:schemeClr val="tx2"/>
                </a:solidFill>
                <a:latin typeface="Times New Roman" pitchFamily="18" charset="0"/>
              </a:rPr>
              <a:t>Furcaspis</a:t>
            </a:r>
            <a:r>
              <a:rPr lang="en-US" sz="3200" b="0">
                <a:solidFill>
                  <a:schemeClr val="tx2"/>
                </a:solidFill>
                <a:latin typeface="Times New Roman" pitchFamily="18" charset="0"/>
              </a:rPr>
              <a:t> </a:t>
            </a:r>
            <a:r>
              <a:rPr lang="en-US" sz="3200" b="0" i="1">
                <a:solidFill>
                  <a:schemeClr val="tx2"/>
                </a:solidFill>
                <a:latin typeface="Times New Roman" pitchFamily="18" charset="0"/>
              </a:rPr>
              <a:t>oceania</a:t>
            </a:r>
          </a:p>
        </p:txBody>
      </p:sp>
      <p:pic>
        <p:nvPicPr>
          <p:cNvPr id="60421" name="Picture 5" descr="!14"/>
          <p:cNvPicPr>
            <a:picLocks noChangeAspect="1" noChangeArrowheads="1"/>
          </p:cNvPicPr>
          <p:nvPr/>
        </p:nvPicPr>
        <p:blipFill>
          <a:blip r:embed="rId3" cstate="print"/>
          <a:srcRect/>
          <a:stretch>
            <a:fillRect/>
          </a:stretch>
        </p:blipFill>
        <p:spPr bwMode="auto">
          <a:xfrm>
            <a:off x="3657600" y="2979738"/>
            <a:ext cx="5486400" cy="3878262"/>
          </a:xfrm>
          <a:prstGeom prst="rect">
            <a:avLst/>
          </a:prstGeom>
          <a:noFill/>
          <a:ln w="9525">
            <a:solidFill>
              <a:schemeClr val="accent2"/>
            </a:solidFill>
            <a:miter lim="800000"/>
            <a:headEnd/>
            <a:tailEnd/>
          </a:ln>
        </p:spPr>
      </p:pic>
      <p:pic>
        <p:nvPicPr>
          <p:cNvPr id="60422" name="Picture 6" descr="!12"/>
          <p:cNvPicPr>
            <a:picLocks noChangeAspect="1" noChangeArrowheads="1"/>
          </p:cNvPicPr>
          <p:nvPr/>
        </p:nvPicPr>
        <p:blipFill>
          <a:blip r:embed="rId4" cstate="print"/>
          <a:srcRect/>
          <a:stretch>
            <a:fillRect/>
          </a:stretch>
        </p:blipFill>
        <p:spPr bwMode="auto">
          <a:xfrm>
            <a:off x="3581400" y="0"/>
            <a:ext cx="5562600" cy="3246438"/>
          </a:xfrm>
          <a:prstGeom prst="rect">
            <a:avLst/>
          </a:prstGeom>
          <a:noFill/>
          <a:ln w="9525">
            <a:solidFill>
              <a:schemeClr val="accent2"/>
            </a:solidFill>
            <a:miter lim="800000"/>
            <a:headEnd/>
            <a:tailEnd/>
          </a:ln>
        </p:spPr>
      </p:pic>
      <p:sp>
        <p:nvSpPr>
          <p:cNvPr id="60423" name="Text Box 7"/>
          <p:cNvSpPr txBox="1">
            <a:spLocks noChangeArrowheads="1"/>
          </p:cNvSpPr>
          <p:nvPr/>
        </p:nvSpPr>
        <p:spPr bwMode="auto">
          <a:xfrm>
            <a:off x="4876800" y="2590800"/>
            <a:ext cx="3352800" cy="1465263"/>
          </a:xfrm>
          <a:prstGeom prst="rect">
            <a:avLst/>
          </a:prstGeom>
          <a:noFill/>
          <a:ln w="9525">
            <a:noFill/>
            <a:miter lim="800000"/>
            <a:headEnd/>
            <a:tailEnd/>
          </a:ln>
        </p:spPr>
        <p:txBody>
          <a:bodyPr>
            <a:spAutoFit/>
          </a:bodyPr>
          <a:lstStyle/>
          <a:p>
            <a:pPr algn="ctr" eaLnBrk="0" hangingPunct="0">
              <a:spcBef>
                <a:spcPct val="50000"/>
              </a:spcBef>
            </a:pPr>
            <a:r>
              <a:rPr lang="en-US" sz="3600" b="0">
                <a:solidFill>
                  <a:schemeClr val="bg1"/>
                </a:solidFill>
                <a:latin typeface="Times New Roman" pitchFamily="18" charset="0"/>
              </a:rPr>
              <a:t>Scales</a:t>
            </a:r>
          </a:p>
          <a:p>
            <a:pPr eaLnBrk="0" hangingPunct="0">
              <a:spcBef>
                <a:spcPct val="50000"/>
              </a:spcBef>
            </a:pPr>
            <a:endParaRPr lang="en-US" sz="3600" b="0">
              <a:solidFill>
                <a:schemeClr val="bg1"/>
              </a:solidFill>
              <a:latin typeface="Times New Roman" pitchFamily="18" charset="0"/>
            </a:endParaRPr>
          </a:p>
        </p:txBody>
      </p:sp>
    </p:spTree>
  </p:cSld>
  <p:clrMapOvr>
    <a:masterClrMapping/>
  </p:clrMapOvr>
  <p:transition>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endParaRPr lang="en-US" smtClean="0"/>
          </a:p>
        </p:txBody>
      </p:sp>
      <p:pic>
        <p:nvPicPr>
          <p:cNvPr id="61443" name="Picture 3" descr="65"/>
          <p:cNvPicPr>
            <a:picLocks noChangeAspect="1" noChangeArrowheads="1"/>
          </p:cNvPicPr>
          <p:nvPr>
            <p:ph idx="1"/>
          </p:nvPr>
        </p:nvPicPr>
        <p:blipFill>
          <a:blip r:embed="rId2" cstate="print"/>
          <a:srcRect/>
          <a:stretch>
            <a:fillRect/>
          </a:stretch>
        </p:blipFill>
        <p:spPr>
          <a:xfrm>
            <a:off x="0" y="0"/>
            <a:ext cx="9144000" cy="6858000"/>
          </a:xfrm>
          <a:ln>
            <a:solidFill>
              <a:schemeClr val="accent2"/>
            </a:solidFill>
          </a:ln>
        </p:spPr>
      </p:pic>
      <p:sp>
        <p:nvSpPr>
          <p:cNvPr id="61444" name="Text Box 4"/>
          <p:cNvSpPr txBox="1">
            <a:spLocks noChangeArrowheads="1"/>
          </p:cNvSpPr>
          <p:nvPr/>
        </p:nvSpPr>
        <p:spPr bwMode="auto">
          <a:xfrm>
            <a:off x="990600" y="381000"/>
            <a:ext cx="7620000" cy="1190625"/>
          </a:xfrm>
          <a:prstGeom prst="rect">
            <a:avLst/>
          </a:prstGeom>
          <a:noFill/>
          <a:ln w="9525">
            <a:noFill/>
            <a:miter lim="800000"/>
            <a:headEnd/>
            <a:tailEnd/>
          </a:ln>
        </p:spPr>
        <p:txBody>
          <a:bodyPr>
            <a:spAutoFit/>
          </a:bodyPr>
          <a:lstStyle/>
          <a:p>
            <a:pPr eaLnBrk="0" hangingPunct="0">
              <a:spcBef>
                <a:spcPct val="50000"/>
              </a:spcBef>
            </a:pPr>
            <a:r>
              <a:rPr lang="en-US" sz="3600" b="0">
                <a:solidFill>
                  <a:schemeClr val="tx2"/>
                </a:solidFill>
                <a:latin typeface="Times New Roman" pitchFamily="18" charset="0"/>
              </a:rPr>
              <a:t>Ulithi - From where the parasitoid was collected </a:t>
            </a:r>
            <a:r>
              <a:rPr lang="en-US" sz="3600" b="0" i="1">
                <a:solidFill>
                  <a:schemeClr val="tx2"/>
                </a:solidFill>
                <a:latin typeface="Times New Roman" pitchFamily="18" charset="0"/>
              </a:rPr>
              <a:t>Adelencyrtus oceanicus</a:t>
            </a:r>
          </a:p>
        </p:txBody>
      </p:sp>
    </p:spTree>
  </p:cSld>
  <p:clrMapOvr>
    <a:masterClrMapping/>
  </p:clrMapOvr>
  <p:transition>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324600" y="0"/>
            <a:ext cx="2819400" cy="2971800"/>
          </a:xfrm>
        </p:spPr>
        <p:txBody>
          <a:bodyPr/>
          <a:lstStyle/>
          <a:p>
            <a:pPr eaLnBrk="1" hangingPunct="1"/>
            <a:r>
              <a:rPr lang="en-US" sz="3600" smtClean="0"/>
              <a:t>Red coconut scale with a parasitoid emergence hole</a:t>
            </a:r>
          </a:p>
        </p:txBody>
      </p:sp>
      <p:pic>
        <p:nvPicPr>
          <p:cNvPr id="62467" name="Picture 3" descr="red scale 3"/>
          <p:cNvPicPr>
            <a:picLocks noChangeAspect="1" noChangeArrowheads="1"/>
          </p:cNvPicPr>
          <p:nvPr>
            <p:ph idx="1"/>
          </p:nvPr>
        </p:nvPicPr>
        <p:blipFill>
          <a:blip r:embed="rId2" cstate="print"/>
          <a:srcRect/>
          <a:stretch>
            <a:fillRect/>
          </a:stretch>
        </p:blipFill>
        <p:spPr>
          <a:xfrm>
            <a:off x="0" y="0"/>
            <a:ext cx="6172200" cy="4114800"/>
          </a:xfrm>
          <a:ln>
            <a:solidFill>
              <a:schemeClr val="accent2"/>
            </a:solidFill>
          </a:ln>
        </p:spPr>
      </p:pic>
      <p:pic>
        <p:nvPicPr>
          <p:cNvPr id="62468" name="Picture 4" descr="red scale 5"/>
          <p:cNvPicPr>
            <a:picLocks noChangeAspect="1" noChangeArrowheads="1"/>
          </p:cNvPicPr>
          <p:nvPr/>
        </p:nvPicPr>
        <p:blipFill>
          <a:blip r:embed="rId3" cstate="print"/>
          <a:srcRect/>
          <a:stretch>
            <a:fillRect/>
          </a:stretch>
        </p:blipFill>
        <p:spPr bwMode="auto">
          <a:xfrm>
            <a:off x="0" y="2743200"/>
            <a:ext cx="7239000" cy="4114800"/>
          </a:xfrm>
          <a:prstGeom prst="rect">
            <a:avLst/>
          </a:prstGeom>
          <a:noFill/>
          <a:ln w="9525">
            <a:solidFill>
              <a:schemeClr val="accent2"/>
            </a:solidFill>
            <a:miter lim="800000"/>
            <a:headEnd/>
            <a:tailEnd/>
          </a:ln>
        </p:spPr>
      </p:pic>
      <p:sp>
        <p:nvSpPr>
          <p:cNvPr id="62469" name="Text Box 5"/>
          <p:cNvSpPr txBox="1">
            <a:spLocks noChangeArrowheads="1"/>
          </p:cNvSpPr>
          <p:nvPr/>
        </p:nvSpPr>
        <p:spPr bwMode="auto">
          <a:xfrm>
            <a:off x="2286000" y="3200400"/>
            <a:ext cx="3429000" cy="457200"/>
          </a:xfrm>
          <a:prstGeom prst="rect">
            <a:avLst/>
          </a:prstGeom>
          <a:noFill/>
          <a:ln w="9525">
            <a:noFill/>
            <a:miter lim="800000"/>
            <a:headEnd/>
            <a:tailEnd/>
          </a:ln>
        </p:spPr>
        <p:txBody>
          <a:bodyPr>
            <a:spAutoFit/>
          </a:bodyPr>
          <a:lstStyle/>
          <a:p>
            <a:pPr eaLnBrk="0" hangingPunct="0">
              <a:spcBef>
                <a:spcPct val="50000"/>
              </a:spcBef>
            </a:pPr>
            <a:r>
              <a:rPr lang="en-US" sz="2400" b="0">
                <a:solidFill>
                  <a:schemeClr val="tx1"/>
                </a:solidFill>
                <a:latin typeface="Times New Roman" pitchFamily="18" charset="0"/>
              </a:rPr>
              <a:t>Emergence holes</a:t>
            </a:r>
          </a:p>
        </p:txBody>
      </p:sp>
      <p:sp>
        <p:nvSpPr>
          <p:cNvPr id="62470" name="Line 6"/>
          <p:cNvSpPr>
            <a:spLocks noChangeShapeType="1"/>
          </p:cNvSpPr>
          <p:nvPr/>
        </p:nvSpPr>
        <p:spPr bwMode="auto">
          <a:xfrm flipH="1">
            <a:off x="2286000" y="3657600"/>
            <a:ext cx="1676400" cy="990600"/>
          </a:xfrm>
          <a:prstGeom prst="line">
            <a:avLst/>
          </a:prstGeom>
          <a:noFill/>
          <a:ln w="9525">
            <a:solidFill>
              <a:schemeClr val="tx1"/>
            </a:solidFill>
            <a:round/>
            <a:headEnd/>
            <a:tailEnd type="triangle" w="med" len="med"/>
          </a:ln>
        </p:spPr>
        <p:txBody>
          <a:bodyPr/>
          <a:lstStyle/>
          <a:p>
            <a:endParaRPr lang="en-US"/>
          </a:p>
        </p:txBody>
      </p:sp>
      <p:sp>
        <p:nvSpPr>
          <p:cNvPr id="62471" name="Line 7"/>
          <p:cNvSpPr>
            <a:spLocks noChangeShapeType="1"/>
          </p:cNvSpPr>
          <p:nvPr/>
        </p:nvSpPr>
        <p:spPr bwMode="auto">
          <a:xfrm flipH="1">
            <a:off x="3276600" y="3657600"/>
            <a:ext cx="685800" cy="11430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2"/>
          <p:cNvSpPr>
            <a:spLocks noChangeShapeType="1"/>
          </p:cNvSpPr>
          <p:nvPr/>
        </p:nvSpPr>
        <p:spPr bwMode="auto">
          <a:xfrm>
            <a:off x="0" y="1143000"/>
            <a:ext cx="9144000" cy="0"/>
          </a:xfrm>
          <a:prstGeom prst="line">
            <a:avLst/>
          </a:prstGeom>
          <a:noFill/>
          <a:ln w="76200">
            <a:solidFill>
              <a:srgbClr val="FF9966"/>
            </a:solidFill>
            <a:round/>
            <a:headEnd/>
            <a:tailEnd/>
          </a:ln>
        </p:spPr>
        <p:txBody>
          <a:bodyPr wrap="none" anchor="ctr"/>
          <a:lstStyle/>
          <a:p>
            <a:endParaRPr lang="en-US"/>
          </a:p>
        </p:txBody>
      </p:sp>
      <p:sp>
        <p:nvSpPr>
          <p:cNvPr id="9219" name="Text Box 3"/>
          <p:cNvSpPr txBox="1">
            <a:spLocks noChangeArrowheads="1"/>
          </p:cNvSpPr>
          <p:nvPr/>
        </p:nvSpPr>
        <p:spPr bwMode="auto">
          <a:xfrm>
            <a:off x="762000" y="228600"/>
            <a:ext cx="7258050" cy="641350"/>
          </a:xfrm>
          <a:prstGeom prst="rect">
            <a:avLst/>
          </a:prstGeom>
          <a:noFill/>
          <a:ln w="9525">
            <a:noFill/>
            <a:miter lim="800000"/>
            <a:headEnd/>
            <a:tailEnd/>
          </a:ln>
        </p:spPr>
        <p:txBody>
          <a:bodyPr wrap="none">
            <a:spAutoFit/>
          </a:bodyPr>
          <a:lstStyle/>
          <a:p>
            <a:r>
              <a:rPr lang="en-US" sz="3600" b="0">
                <a:solidFill>
                  <a:schemeClr val="tx1"/>
                </a:solidFill>
                <a:latin typeface="Times New Roman" pitchFamily="18" charset="0"/>
              </a:rPr>
              <a:t>Invasive Insects on Guam since WWII</a:t>
            </a:r>
          </a:p>
        </p:txBody>
      </p:sp>
      <p:sp>
        <p:nvSpPr>
          <p:cNvPr id="9220" name="Text Box 4"/>
          <p:cNvSpPr txBox="1">
            <a:spLocks noChangeArrowheads="1"/>
          </p:cNvSpPr>
          <p:nvPr/>
        </p:nvSpPr>
        <p:spPr bwMode="auto">
          <a:xfrm>
            <a:off x="990600" y="1219200"/>
            <a:ext cx="7092950" cy="4968875"/>
          </a:xfrm>
          <a:prstGeom prst="rect">
            <a:avLst/>
          </a:prstGeom>
          <a:noFill/>
          <a:ln w="9525">
            <a:noFill/>
            <a:miter lim="800000"/>
            <a:headEnd/>
            <a:tailEnd/>
          </a:ln>
        </p:spPr>
        <p:txBody>
          <a:bodyPr wrap="none">
            <a:spAutoFit/>
          </a:bodyPr>
          <a:lstStyle/>
          <a:p>
            <a:r>
              <a:rPr lang="en-US" sz="2000" b="0" dirty="0">
                <a:solidFill>
                  <a:schemeClr val="tx1"/>
                </a:solidFill>
                <a:latin typeface="Times New Roman" pitchFamily="18" charset="0"/>
              </a:rPr>
              <a:t>Banana leaf roller		</a:t>
            </a:r>
            <a:r>
              <a:rPr lang="en-US" sz="2000" b="0" i="1" dirty="0" err="1">
                <a:solidFill>
                  <a:schemeClr val="tx1"/>
                </a:solidFill>
                <a:latin typeface="Times New Roman" pitchFamily="18" charset="0"/>
              </a:rPr>
              <a:t>Erionota</a:t>
            </a:r>
            <a:r>
              <a:rPr lang="en-US" sz="2000" b="0" i="1" dirty="0">
                <a:solidFill>
                  <a:schemeClr val="tx1"/>
                </a:solidFill>
                <a:latin typeface="Times New Roman" pitchFamily="18" charset="0"/>
              </a:rPr>
              <a:t> </a:t>
            </a:r>
            <a:r>
              <a:rPr lang="en-US" sz="2000" b="0" i="1" dirty="0" err="1">
                <a:solidFill>
                  <a:schemeClr val="tx1"/>
                </a:solidFill>
                <a:latin typeface="Times New Roman" pitchFamily="18" charset="0"/>
              </a:rPr>
              <a:t>thrax</a:t>
            </a:r>
            <a:r>
              <a:rPr lang="en-US" sz="2000" b="0" dirty="0">
                <a:solidFill>
                  <a:schemeClr val="tx1"/>
                </a:solidFill>
                <a:latin typeface="Times New Roman" pitchFamily="18" charset="0"/>
              </a:rPr>
              <a:t>			1957</a:t>
            </a:r>
          </a:p>
          <a:p>
            <a:r>
              <a:rPr lang="en-US" sz="2000" b="0" dirty="0">
                <a:solidFill>
                  <a:schemeClr val="tx1"/>
                </a:solidFill>
                <a:latin typeface="Times New Roman" pitchFamily="18" charset="0"/>
              </a:rPr>
              <a:t>Philippine lady beetle	</a:t>
            </a:r>
            <a:r>
              <a:rPr lang="en-US" sz="2000" b="0" i="1" dirty="0" err="1">
                <a:solidFill>
                  <a:schemeClr val="tx1"/>
                </a:solidFill>
                <a:latin typeface="Times New Roman" pitchFamily="18" charset="0"/>
              </a:rPr>
              <a:t>Epilachna</a:t>
            </a:r>
            <a:r>
              <a:rPr lang="en-US" sz="2000" b="0" i="1" dirty="0">
                <a:solidFill>
                  <a:schemeClr val="tx1"/>
                </a:solidFill>
                <a:latin typeface="Times New Roman" pitchFamily="18" charset="0"/>
              </a:rPr>
              <a:t> </a:t>
            </a:r>
            <a:r>
              <a:rPr lang="en-US" sz="2000" b="0" i="1" dirty="0" err="1">
                <a:solidFill>
                  <a:schemeClr val="tx1"/>
                </a:solidFill>
                <a:latin typeface="Times New Roman" pitchFamily="18" charset="0"/>
              </a:rPr>
              <a:t>philippinensis</a:t>
            </a:r>
            <a:r>
              <a:rPr lang="en-US" sz="2000" b="0" dirty="0">
                <a:solidFill>
                  <a:schemeClr val="tx1"/>
                </a:solidFill>
                <a:latin typeface="Times New Roman" pitchFamily="18" charset="0"/>
              </a:rPr>
              <a:t>		1948</a:t>
            </a:r>
          </a:p>
          <a:p>
            <a:r>
              <a:rPr lang="en-US" sz="2000" b="0" dirty="0">
                <a:solidFill>
                  <a:schemeClr val="tx1"/>
                </a:solidFill>
                <a:latin typeface="Times New Roman" pitchFamily="18" charset="0"/>
              </a:rPr>
              <a:t>Citrus swallowtail	</a:t>
            </a:r>
            <a:r>
              <a:rPr lang="en-US" sz="2000" b="0" i="1" dirty="0" err="1">
                <a:solidFill>
                  <a:schemeClr val="tx1"/>
                </a:solidFill>
                <a:latin typeface="Times New Roman" pitchFamily="18" charset="0"/>
              </a:rPr>
              <a:t>Papilio</a:t>
            </a:r>
            <a:r>
              <a:rPr lang="en-US" sz="2000" b="0" i="1" dirty="0">
                <a:solidFill>
                  <a:schemeClr val="tx1"/>
                </a:solidFill>
                <a:latin typeface="Times New Roman" pitchFamily="18" charset="0"/>
              </a:rPr>
              <a:t> </a:t>
            </a:r>
            <a:r>
              <a:rPr lang="en-US" sz="2000" b="0" i="1" dirty="0" err="1" smtClean="0">
                <a:solidFill>
                  <a:schemeClr val="tx1"/>
                </a:solidFill>
                <a:latin typeface="Times New Roman" pitchFamily="18" charset="0"/>
              </a:rPr>
              <a:t>polytus</a:t>
            </a:r>
            <a:r>
              <a:rPr lang="en-US" sz="2000" b="0" dirty="0">
                <a:solidFill>
                  <a:schemeClr val="tx1"/>
                </a:solidFill>
                <a:latin typeface="Times New Roman" pitchFamily="18" charset="0"/>
              </a:rPr>
              <a:t>			1945</a:t>
            </a:r>
          </a:p>
          <a:p>
            <a:r>
              <a:rPr lang="en-US" sz="2000" b="0" dirty="0">
                <a:solidFill>
                  <a:schemeClr val="tx1"/>
                </a:solidFill>
                <a:latin typeface="Times New Roman" pitchFamily="18" charset="0"/>
              </a:rPr>
              <a:t>Bean pod borer		</a:t>
            </a:r>
            <a:r>
              <a:rPr lang="en-US" sz="2000" b="0" i="1" dirty="0" err="1">
                <a:solidFill>
                  <a:schemeClr val="tx1"/>
                </a:solidFill>
                <a:latin typeface="Times New Roman" pitchFamily="18" charset="0"/>
              </a:rPr>
              <a:t>Ophiomyia</a:t>
            </a:r>
            <a:r>
              <a:rPr lang="en-US" sz="2000" b="0" i="1" dirty="0">
                <a:solidFill>
                  <a:schemeClr val="tx1"/>
                </a:solidFill>
                <a:latin typeface="Times New Roman" pitchFamily="18" charset="0"/>
              </a:rPr>
              <a:t> </a:t>
            </a:r>
            <a:r>
              <a:rPr lang="en-US" sz="2000" b="0" i="1" dirty="0" err="1" smtClean="0">
                <a:solidFill>
                  <a:schemeClr val="tx1"/>
                </a:solidFill>
                <a:latin typeface="Times New Roman" pitchFamily="18" charset="0"/>
              </a:rPr>
              <a:t>phaseoli</a:t>
            </a:r>
            <a:r>
              <a:rPr lang="en-US" sz="2000" b="0" dirty="0">
                <a:solidFill>
                  <a:schemeClr val="tx1"/>
                </a:solidFill>
                <a:latin typeface="Times New Roman" pitchFamily="18" charset="0"/>
              </a:rPr>
              <a:t>		1951</a:t>
            </a:r>
          </a:p>
          <a:p>
            <a:r>
              <a:rPr lang="en-US" sz="2000" b="0" dirty="0">
                <a:solidFill>
                  <a:schemeClr val="tx1"/>
                </a:solidFill>
                <a:latin typeface="Times New Roman" pitchFamily="18" charset="0"/>
              </a:rPr>
              <a:t>Cucumber beetle		</a:t>
            </a:r>
            <a:r>
              <a:rPr lang="en-US" sz="2000" b="0" i="1" dirty="0" err="1">
                <a:solidFill>
                  <a:schemeClr val="tx1"/>
                </a:solidFill>
                <a:latin typeface="Times New Roman" pitchFamily="18" charset="0"/>
              </a:rPr>
              <a:t>Aulacophora</a:t>
            </a:r>
            <a:r>
              <a:rPr lang="en-US" sz="2000" b="0" i="1" dirty="0">
                <a:solidFill>
                  <a:schemeClr val="tx1"/>
                </a:solidFill>
                <a:latin typeface="Times New Roman" pitchFamily="18" charset="0"/>
              </a:rPr>
              <a:t> </a:t>
            </a:r>
            <a:r>
              <a:rPr lang="en-US" sz="2000" b="0" i="1" dirty="0" err="1">
                <a:solidFill>
                  <a:schemeClr val="tx1"/>
                </a:solidFill>
                <a:latin typeface="Times New Roman" pitchFamily="18" charset="0"/>
              </a:rPr>
              <a:t>similis</a:t>
            </a:r>
            <a:r>
              <a:rPr lang="en-US" sz="2000" b="0" dirty="0">
                <a:solidFill>
                  <a:schemeClr val="tx1"/>
                </a:solidFill>
                <a:latin typeface="Times New Roman" pitchFamily="18" charset="0"/>
              </a:rPr>
              <a:t>		1951</a:t>
            </a:r>
          </a:p>
          <a:p>
            <a:r>
              <a:rPr lang="en-US" sz="2000" b="0" dirty="0">
                <a:solidFill>
                  <a:schemeClr val="tx1"/>
                </a:solidFill>
                <a:latin typeface="Times New Roman" pitchFamily="18" charset="0"/>
              </a:rPr>
              <a:t>Leaf miner		</a:t>
            </a:r>
            <a:r>
              <a:rPr lang="en-US" sz="2000" b="0" i="1" dirty="0" err="1">
                <a:solidFill>
                  <a:schemeClr val="tx1"/>
                </a:solidFill>
                <a:latin typeface="Times New Roman" pitchFamily="18" charset="0"/>
              </a:rPr>
              <a:t>Liriomyza</a:t>
            </a:r>
            <a:r>
              <a:rPr lang="en-US" sz="2000" b="0" i="1" dirty="0">
                <a:solidFill>
                  <a:schemeClr val="tx1"/>
                </a:solidFill>
                <a:latin typeface="Times New Roman" pitchFamily="18" charset="0"/>
              </a:rPr>
              <a:t> </a:t>
            </a:r>
            <a:r>
              <a:rPr lang="en-US" sz="2000" b="0" i="1" dirty="0" err="1" smtClean="0">
                <a:solidFill>
                  <a:schemeClr val="tx1"/>
                </a:solidFill>
                <a:latin typeface="Times New Roman" pitchFamily="18" charset="0"/>
              </a:rPr>
              <a:t>sativae</a:t>
            </a:r>
            <a:r>
              <a:rPr lang="en-US" sz="2000" b="0" dirty="0">
                <a:solidFill>
                  <a:schemeClr val="tx1"/>
                </a:solidFill>
                <a:latin typeface="Times New Roman" pitchFamily="18" charset="0"/>
              </a:rPr>
              <a:t>			1960</a:t>
            </a:r>
          </a:p>
          <a:p>
            <a:r>
              <a:rPr lang="en-US" sz="2000" b="0" dirty="0">
                <a:solidFill>
                  <a:schemeClr val="tx1"/>
                </a:solidFill>
                <a:latin typeface="Times New Roman" pitchFamily="18" charset="0"/>
              </a:rPr>
              <a:t>Mosquito		</a:t>
            </a:r>
            <a:r>
              <a:rPr lang="en-US" sz="2000" b="0" i="1" dirty="0">
                <a:solidFill>
                  <a:schemeClr val="tx1"/>
                </a:solidFill>
                <a:latin typeface="Times New Roman" pitchFamily="18" charset="0"/>
              </a:rPr>
              <a:t>Anopheles </a:t>
            </a:r>
            <a:r>
              <a:rPr lang="en-US" sz="2000" b="0" i="1" dirty="0" err="1">
                <a:solidFill>
                  <a:schemeClr val="tx1"/>
                </a:solidFill>
                <a:latin typeface="Times New Roman" pitchFamily="18" charset="0"/>
              </a:rPr>
              <a:t>subpictus</a:t>
            </a:r>
            <a:r>
              <a:rPr lang="en-US" sz="2000" b="0" dirty="0">
                <a:solidFill>
                  <a:schemeClr val="tx1"/>
                </a:solidFill>
                <a:latin typeface="Times New Roman" pitchFamily="18" charset="0"/>
              </a:rPr>
              <a:t>		1950</a:t>
            </a:r>
          </a:p>
          <a:p>
            <a:r>
              <a:rPr lang="en-US" sz="2000" b="0" dirty="0">
                <a:solidFill>
                  <a:schemeClr val="tx1"/>
                </a:solidFill>
                <a:latin typeface="Times New Roman" pitchFamily="18" charset="0"/>
              </a:rPr>
              <a:t>Chinese rose beetle	</a:t>
            </a:r>
            <a:r>
              <a:rPr lang="en-US" sz="2000" b="0" i="1" dirty="0" err="1">
                <a:solidFill>
                  <a:schemeClr val="tx1"/>
                </a:solidFill>
                <a:latin typeface="Times New Roman" pitchFamily="18" charset="0"/>
              </a:rPr>
              <a:t>Adoretus</a:t>
            </a:r>
            <a:r>
              <a:rPr lang="en-US" sz="2000" b="0" i="1" dirty="0">
                <a:solidFill>
                  <a:schemeClr val="tx1"/>
                </a:solidFill>
                <a:latin typeface="Times New Roman" pitchFamily="18" charset="0"/>
              </a:rPr>
              <a:t> </a:t>
            </a:r>
            <a:r>
              <a:rPr lang="en-US" sz="2000" b="0" i="1" dirty="0" err="1">
                <a:solidFill>
                  <a:schemeClr val="tx1"/>
                </a:solidFill>
                <a:latin typeface="Times New Roman" pitchFamily="18" charset="0"/>
              </a:rPr>
              <a:t>sinicus</a:t>
            </a:r>
            <a:r>
              <a:rPr lang="en-US" sz="2000" b="0" dirty="0">
                <a:solidFill>
                  <a:schemeClr val="tx1"/>
                </a:solidFill>
                <a:latin typeface="Times New Roman" pitchFamily="18" charset="0"/>
              </a:rPr>
              <a:t>			1951</a:t>
            </a:r>
          </a:p>
          <a:p>
            <a:r>
              <a:rPr lang="en-US" sz="2000" b="0" dirty="0" err="1">
                <a:solidFill>
                  <a:schemeClr val="tx1"/>
                </a:solidFill>
                <a:latin typeface="Times New Roman" pitchFamily="18" charset="0"/>
              </a:rPr>
              <a:t>Sweetpotato</a:t>
            </a:r>
            <a:r>
              <a:rPr lang="en-US" sz="2000" b="0" dirty="0">
                <a:solidFill>
                  <a:schemeClr val="tx1"/>
                </a:solidFill>
                <a:latin typeface="Times New Roman" pitchFamily="18" charset="0"/>
              </a:rPr>
              <a:t> bug		</a:t>
            </a:r>
            <a:r>
              <a:rPr lang="en-US" sz="2000" b="0" i="1" dirty="0" err="1">
                <a:solidFill>
                  <a:schemeClr val="tx1"/>
                </a:solidFill>
                <a:latin typeface="Times New Roman" pitchFamily="18" charset="0"/>
              </a:rPr>
              <a:t>Physomerus</a:t>
            </a:r>
            <a:r>
              <a:rPr lang="en-US" sz="2000" b="0" i="1" dirty="0">
                <a:solidFill>
                  <a:schemeClr val="tx1"/>
                </a:solidFill>
                <a:latin typeface="Times New Roman" pitchFamily="18" charset="0"/>
              </a:rPr>
              <a:t> </a:t>
            </a:r>
            <a:r>
              <a:rPr lang="en-US" sz="2000" b="0" i="1" dirty="0" err="1">
                <a:solidFill>
                  <a:schemeClr val="tx1"/>
                </a:solidFill>
                <a:latin typeface="Times New Roman" pitchFamily="18" charset="0"/>
              </a:rPr>
              <a:t>grossipes</a:t>
            </a:r>
            <a:r>
              <a:rPr lang="en-US" sz="2000" b="0" dirty="0">
                <a:solidFill>
                  <a:schemeClr val="tx1"/>
                </a:solidFill>
                <a:latin typeface="Times New Roman" pitchFamily="18" charset="0"/>
              </a:rPr>
              <a:t>		1964</a:t>
            </a:r>
          </a:p>
          <a:p>
            <a:r>
              <a:rPr lang="en-US" sz="2000" b="0" dirty="0">
                <a:solidFill>
                  <a:schemeClr val="tx1"/>
                </a:solidFill>
                <a:latin typeface="Times New Roman" pitchFamily="18" charset="0"/>
              </a:rPr>
              <a:t>Flame tree </a:t>
            </a:r>
            <a:r>
              <a:rPr lang="en-US" sz="2000" b="0" dirty="0" err="1">
                <a:solidFill>
                  <a:schemeClr val="tx1"/>
                </a:solidFill>
                <a:latin typeface="Times New Roman" pitchFamily="18" charset="0"/>
              </a:rPr>
              <a:t>looper</a:t>
            </a:r>
            <a:r>
              <a:rPr lang="en-US" sz="2000" b="0" dirty="0">
                <a:solidFill>
                  <a:schemeClr val="tx1"/>
                </a:solidFill>
                <a:latin typeface="Times New Roman" pitchFamily="18" charset="0"/>
              </a:rPr>
              <a:t>		</a:t>
            </a:r>
            <a:r>
              <a:rPr lang="en-US" sz="2000" b="0" i="1" dirty="0" err="1">
                <a:solidFill>
                  <a:schemeClr val="tx1"/>
                </a:solidFill>
                <a:latin typeface="Times New Roman" pitchFamily="18" charset="0"/>
              </a:rPr>
              <a:t>Pericyma</a:t>
            </a:r>
            <a:r>
              <a:rPr lang="en-US" sz="2000" b="0" i="1" dirty="0">
                <a:solidFill>
                  <a:schemeClr val="tx1"/>
                </a:solidFill>
                <a:latin typeface="Times New Roman" pitchFamily="18" charset="0"/>
              </a:rPr>
              <a:t> </a:t>
            </a:r>
            <a:r>
              <a:rPr lang="en-US" sz="2000" b="0" i="1" dirty="0" err="1">
                <a:solidFill>
                  <a:schemeClr val="tx1"/>
                </a:solidFill>
                <a:latin typeface="Times New Roman" pitchFamily="18" charset="0"/>
              </a:rPr>
              <a:t>cruegeri</a:t>
            </a:r>
            <a:r>
              <a:rPr lang="en-US" sz="2000" b="0" dirty="0">
                <a:solidFill>
                  <a:schemeClr val="tx1"/>
                </a:solidFill>
                <a:latin typeface="Times New Roman" pitchFamily="18" charset="0"/>
              </a:rPr>
              <a:t>		1971</a:t>
            </a:r>
          </a:p>
          <a:p>
            <a:r>
              <a:rPr lang="en-US" sz="2000" b="0" dirty="0">
                <a:solidFill>
                  <a:schemeClr val="tx1"/>
                </a:solidFill>
                <a:latin typeface="Times New Roman" pitchFamily="18" charset="0"/>
              </a:rPr>
              <a:t>Flat beetle		</a:t>
            </a:r>
            <a:r>
              <a:rPr lang="en-US" sz="2000" b="0" i="1" dirty="0" err="1">
                <a:solidFill>
                  <a:schemeClr val="tx1"/>
                </a:solidFill>
                <a:latin typeface="Times New Roman" pitchFamily="18" charset="0"/>
              </a:rPr>
              <a:t>Brontispa</a:t>
            </a:r>
            <a:r>
              <a:rPr lang="en-US" sz="2000" b="0" i="1" dirty="0">
                <a:solidFill>
                  <a:schemeClr val="tx1"/>
                </a:solidFill>
                <a:latin typeface="Times New Roman" pitchFamily="18" charset="0"/>
              </a:rPr>
              <a:t> </a:t>
            </a:r>
            <a:r>
              <a:rPr lang="en-US" sz="2000" b="0" i="1" dirty="0" err="1">
                <a:solidFill>
                  <a:schemeClr val="tx1"/>
                </a:solidFill>
                <a:latin typeface="Times New Roman" pitchFamily="18" charset="0"/>
              </a:rPr>
              <a:t>palauensis</a:t>
            </a:r>
            <a:r>
              <a:rPr lang="en-US" sz="2000" b="0" dirty="0">
                <a:solidFill>
                  <a:schemeClr val="tx1"/>
                </a:solidFill>
                <a:latin typeface="Times New Roman" pitchFamily="18" charset="0"/>
              </a:rPr>
              <a:t>		1973</a:t>
            </a:r>
          </a:p>
          <a:p>
            <a:r>
              <a:rPr lang="en-US" sz="2000" b="0" dirty="0">
                <a:solidFill>
                  <a:schemeClr val="tx1"/>
                </a:solidFill>
                <a:latin typeface="Times New Roman" pitchFamily="18" charset="0"/>
              </a:rPr>
              <a:t>Mud wasp		</a:t>
            </a:r>
            <a:r>
              <a:rPr lang="en-US" sz="2000" b="0" i="1" dirty="0">
                <a:solidFill>
                  <a:schemeClr val="tx1"/>
                </a:solidFill>
                <a:latin typeface="Times New Roman" pitchFamily="18" charset="0"/>
              </a:rPr>
              <a:t>Delta </a:t>
            </a:r>
            <a:r>
              <a:rPr lang="en-US" sz="2000" b="0" i="1" dirty="0" err="1">
                <a:solidFill>
                  <a:schemeClr val="tx1"/>
                </a:solidFill>
                <a:latin typeface="Times New Roman" pitchFamily="18" charset="0"/>
              </a:rPr>
              <a:t>pyriforme</a:t>
            </a:r>
            <a:r>
              <a:rPr lang="en-US" sz="2000" b="0" dirty="0">
                <a:solidFill>
                  <a:schemeClr val="tx1"/>
                </a:solidFill>
                <a:latin typeface="Times New Roman" pitchFamily="18" charset="0"/>
              </a:rPr>
              <a:t>			1972</a:t>
            </a:r>
          </a:p>
          <a:p>
            <a:r>
              <a:rPr lang="en-US" sz="2000" b="0" dirty="0">
                <a:solidFill>
                  <a:schemeClr val="tx1"/>
                </a:solidFill>
                <a:latin typeface="Times New Roman" pitchFamily="18" charset="0"/>
              </a:rPr>
              <a:t>Flower beetle		</a:t>
            </a:r>
            <a:r>
              <a:rPr lang="en-US" sz="2000" b="0" i="1" dirty="0" err="1">
                <a:solidFill>
                  <a:schemeClr val="tx1"/>
                </a:solidFill>
                <a:latin typeface="Times New Roman" pitchFamily="18" charset="0"/>
              </a:rPr>
              <a:t>Protaetia</a:t>
            </a:r>
            <a:r>
              <a:rPr lang="en-US" sz="2000" b="0" i="1" dirty="0">
                <a:solidFill>
                  <a:schemeClr val="tx1"/>
                </a:solidFill>
                <a:latin typeface="Times New Roman" pitchFamily="18" charset="0"/>
              </a:rPr>
              <a:t> </a:t>
            </a:r>
            <a:r>
              <a:rPr lang="en-US" sz="2000" b="0" i="1" dirty="0" err="1">
                <a:solidFill>
                  <a:schemeClr val="tx1"/>
                </a:solidFill>
                <a:latin typeface="Times New Roman" pitchFamily="18" charset="0"/>
              </a:rPr>
              <a:t>orientalis</a:t>
            </a:r>
            <a:r>
              <a:rPr lang="en-US" sz="2000" b="0" dirty="0">
                <a:solidFill>
                  <a:schemeClr val="tx1"/>
                </a:solidFill>
                <a:latin typeface="Times New Roman" pitchFamily="18" charset="0"/>
              </a:rPr>
              <a:t>		1972</a:t>
            </a:r>
          </a:p>
          <a:p>
            <a:r>
              <a:rPr lang="en-US" sz="2000" b="0" dirty="0" err="1">
                <a:solidFill>
                  <a:schemeClr val="tx1"/>
                </a:solidFill>
                <a:latin typeface="Times New Roman" pitchFamily="18" charset="0"/>
              </a:rPr>
              <a:t>Soursop</a:t>
            </a:r>
            <a:r>
              <a:rPr lang="en-US" sz="2000" b="0" dirty="0">
                <a:solidFill>
                  <a:schemeClr val="tx1"/>
                </a:solidFill>
                <a:latin typeface="Times New Roman" pitchFamily="18" charset="0"/>
              </a:rPr>
              <a:t> beetle		</a:t>
            </a:r>
            <a:r>
              <a:rPr lang="en-US" sz="2000" b="0" i="1" dirty="0" err="1">
                <a:solidFill>
                  <a:schemeClr val="tx1"/>
                </a:solidFill>
                <a:latin typeface="Times New Roman" pitchFamily="18" charset="0"/>
              </a:rPr>
              <a:t>Kallitaxilia</a:t>
            </a:r>
            <a:r>
              <a:rPr lang="en-US" sz="2000" b="0" i="1" dirty="0">
                <a:solidFill>
                  <a:schemeClr val="tx1"/>
                </a:solidFill>
                <a:latin typeface="Times New Roman" pitchFamily="18" charset="0"/>
              </a:rPr>
              <a:t> </a:t>
            </a:r>
            <a:r>
              <a:rPr lang="en-US" sz="2000" b="0" i="1" dirty="0" err="1">
                <a:solidFill>
                  <a:schemeClr val="tx1"/>
                </a:solidFill>
                <a:latin typeface="Times New Roman" pitchFamily="18" charset="0"/>
              </a:rPr>
              <a:t>crini</a:t>
            </a:r>
            <a:r>
              <a:rPr lang="en-US" sz="2000" b="0" dirty="0">
                <a:solidFill>
                  <a:schemeClr val="tx1"/>
                </a:solidFill>
                <a:latin typeface="Times New Roman" pitchFamily="18" charset="0"/>
              </a:rPr>
              <a:t>			1970</a:t>
            </a:r>
          </a:p>
          <a:p>
            <a:r>
              <a:rPr lang="en-US" sz="2000" b="0" dirty="0">
                <a:solidFill>
                  <a:schemeClr val="tx1"/>
                </a:solidFill>
                <a:latin typeface="Times New Roman" pitchFamily="18" charset="0"/>
              </a:rPr>
              <a:t>Bagworm		</a:t>
            </a:r>
            <a:r>
              <a:rPr lang="en-US" sz="2000" b="0" i="1" dirty="0" err="1">
                <a:solidFill>
                  <a:schemeClr val="tx1"/>
                </a:solidFill>
                <a:latin typeface="Times New Roman" pitchFamily="18" charset="0"/>
              </a:rPr>
              <a:t>Brachycittarus</a:t>
            </a:r>
            <a:r>
              <a:rPr lang="en-US" sz="2000" b="0" i="1" dirty="0">
                <a:solidFill>
                  <a:schemeClr val="tx1"/>
                </a:solidFill>
                <a:latin typeface="Times New Roman" pitchFamily="18" charset="0"/>
              </a:rPr>
              <a:t> </a:t>
            </a:r>
            <a:r>
              <a:rPr lang="en-US" sz="2000" b="0" i="1" dirty="0" err="1">
                <a:solidFill>
                  <a:schemeClr val="tx1"/>
                </a:solidFill>
                <a:latin typeface="Times New Roman" pitchFamily="18" charset="0"/>
              </a:rPr>
              <a:t>griseus</a:t>
            </a:r>
            <a:r>
              <a:rPr lang="en-US" sz="2000" b="0" dirty="0">
                <a:solidFill>
                  <a:schemeClr val="tx1"/>
                </a:solidFill>
                <a:latin typeface="Times New Roman" pitchFamily="18" charset="0"/>
              </a:rPr>
              <a:t>		1976</a:t>
            </a:r>
          </a:p>
          <a:p>
            <a:r>
              <a:rPr lang="en-US" sz="2000" b="0" dirty="0">
                <a:solidFill>
                  <a:schemeClr val="tx1"/>
                </a:solidFill>
                <a:latin typeface="Times New Roman" pitchFamily="18" charset="0"/>
              </a:rPr>
              <a:t>Scarab beetle		</a:t>
            </a:r>
            <a:r>
              <a:rPr lang="en-US" sz="2000" b="0" i="1" dirty="0" err="1">
                <a:solidFill>
                  <a:schemeClr val="tx1"/>
                </a:solidFill>
                <a:latin typeface="Times New Roman" pitchFamily="18" charset="0"/>
              </a:rPr>
              <a:t>Popillia</a:t>
            </a:r>
            <a:r>
              <a:rPr lang="en-US" sz="2000" b="0" i="1" dirty="0">
                <a:solidFill>
                  <a:schemeClr val="tx1"/>
                </a:solidFill>
                <a:latin typeface="Times New Roman" pitchFamily="18" charset="0"/>
              </a:rPr>
              <a:t> </a:t>
            </a:r>
            <a:r>
              <a:rPr lang="en-US" sz="2000" b="0" i="1" dirty="0" err="1">
                <a:solidFill>
                  <a:schemeClr val="tx1"/>
                </a:solidFill>
                <a:latin typeface="Times New Roman" pitchFamily="18" charset="0"/>
              </a:rPr>
              <a:t>lewisi</a:t>
            </a:r>
            <a:r>
              <a:rPr lang="en-US" sz="2000" b="0" i="1" dirty="0">
                <a:solidFill>
                  <a:schemeClr val="tx1"/>
                </a:solidFill>
                <a:latin typeface="Times New Roman" pitchFamily="18" charset="0"/>
              </a:rPr>
              <a:t>	</a:t>
            </a:r>
            <a:r>
              <a:rPr lang="en-US" sz="2000" b="0" dirty="0">
                <a:solidFill>
                  <a:schemeClr val="tx1"/>
                </a:solidFill>
                <a:latin typeface="Times New Roman" pitchFamily="18" charset="0"/>
              </a:rPr>
              <a:t>		1985</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3" cstate="print"/>
          <a:srcRect l="26424" t="40025" r="29767" b="40349"/>
          <a:stretch>
            <a:fillRect/>
          </a:stretch>
        </p:blipFill>
        <p:spPr bwMode="auto">
          <a:xfrm>
            <a:off x="0" y="2362200"/>
            <a:ext cx="9144000" cy="3302000"/>
          </a:xfrm>
          <a:prstGeom prst="rect">
            <a:avLst/>
          </a:prstGeom>
          <a:noFill/>
          <a:ln w="9360">
            <a:solidFill>
              <a:srgbClr val="46562A"/>
            </a:solidFill>
            <a:miter lim="800000"/>
            <a:headEnd/>
            <a:tailEnd/>
          </a:ln>
        </p:spPr>
      </p:pic>
      <p:sp>
        <p:nvSpPr>
          <p:cNvPr id="53250" name="Text Box 2"/>
          <p:cNvSpPr txBox="1">
            <a:spLocks noChangeArrowheads="1"/>
          </p:cNvSpPr>
          <p:nvPr/>
        </p:nvSpPr>
        <p:spPr bwMode="auto">
          <a:xfrm>
            <a:off x="533400" y="533400"/>
            <a:ext cx="8077200" cy="1192213"/>
          </a:xfrm>
          <a:prstGeom prst="rect">
            <a:avLst/>
          </a:prstGeom>
          <a:noFill/>
          <a:ln w="9525">
            <a:noFill/>
            <a:round/>
            <a:headEnd/>
            <a:tailEnd/>
          </a:ln>
          <a:effectLst/>
        </p:spPr>
        <p:txBody>
          <a:bodyPr lIns="90000" tIns="46800" rIns="90000" bIns="46800">
            <a:spAutoFit/>
          </a:bodyPr>
          <a:lstStyle/>
          <a:p>
            <a:pPr algn="ctr">
              <a:spcBef>
                <a:spcPts val="2250"/>
              </a:spcBef>
              <a:buClr>
                <a:srgbClr val="CCFF99"/>
              </a:buClr>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600" dirty="0">
                <a:solidFill>
                  <a:schemeClr val="tx1"/>
                </a:solidFill>
                <a:effectLst>
                  <a:outerShdw blurRad="38100" dist="38100" dir="2700000" algn="tl">
                    <a:srgbClr val="C0C0C0"/>
                  </a:outerShdw>
                </a:effectLst>
                <a:latin typeface="Tahoma" pitchFamily="34" charset="0"/>
              </a:rPr>
              <a:t>New Guinea sugarcane weevil &amp;  grubs </a:t>
            </a:r>
            <a:r>
              <a:rPr lang="en-GB" sz="3600" i="1" dirty="0" err="1">
                <a:solidFill>
                  <a:schemeClr val="tx1"/>
                </a:solidFill>
                <a:effectLst>
                  <a:outerShdw blurRad="38100" dist="38100" dir="2700000" algn="tl">
                    <a:srgbClr val="C0C0C0"/>
                  </a:outerShdw>
                </a:effectLst>
                <a:latin typeface="Tahoma" pitchFamily="34" charset="0"/>
              </a:rPr>
              <a:t>Rhabdoscelis</a:t>
            </a:r>
            <a:r>
              <a:rPr lang="en-GB" sz="3600" i="1" dirty="0">
                <a:solidFill>
                  <a:schemeClr val="tx1"/>
                </a:solidFill>
                <a:effectLst>
                  <a:outerShdw blurRad="38100" dist="38100" dir="2700000" algn="tl">
                    <a:srgbClr val="C0C0C0"/>
                  </a:outerShdw>
                </a:effectLst>
                <a:latin typeface="Tahoma" pitchFamily="34" charset="0"/>
              </a:rPr>
              <a:t> </a:t>
            </a:r>
            <a:r>
              <a:rPr lang="en-GB" sz="3600" i="1" dirty="0" err="1">
                <a:solidFill>
                  <a:schemeClr val="tx1"/>
                </a:solidFill>
                <a:effectLst>
                  <a:outerShdw blurRad="38100" dist="38100" dir="2700000" algn="tl">
                    <a:srgbClr val="C0C0C0"/>
                  </a:outerShdw>
                </a:effectLst>
                <a:latin typeface="Tahoma" pitchFamily="34" charset="0"/>
              </a:rPr>
              <a:t>obscurus</a:t>
            </a:r>
            <a:endParaRPr lang="en-GB" sz="3600" i="1" dirty="0">
              <a:solidFill>
                <a:schemeClr val="tx1"/>
              </a:solidFill>
              <a:effectLst>
                <a:outerShdw blurRad="38100" dist="38100" dir="2700000" algn="tl">
                  <a:srgbClr val="C0C0C0"/>
                </a:outerShdw>
              </a:effectLst>
              <a:latin typeface="Tahoma" pitchFamily="34" charset="0"/>
            </a:endParaRPr>
          </a:p>
        </p:txBody>
      </p:sp>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381000"/>
            <a:ext cx="7772400" cy="1066800"/>
          </a:xfrm>
        </p:spPr>
        <p:txBody>
          <a:bodyPr/>
          <a:lstStyle/>
          <a:p>
            <a:pPr eaLnBrk="1" hangingPunct="1"/>
            <a:endParaRPr lang="en-US" smtClean="0"/>
          </a:p>
        </p:txBody>
      </p:sp>
      <p:sp>
        <p:nvSpPr>
          <p:cNvPr id="64515" name="Rectangle 3"/>
          <p:cNvSpPr>
            <a:spLocks noGrp="1" noChangeArrowheads="1"/>
          </p:cNvSpPr>
          <p:nvPr>
            <p:ph idx="1"/>
          </p:nvPr>
        </p:nvSpPr>
        <p:spPr/>
        <p:txBody>
          <a:bodyPr/>
          <a:lstStyle/>
          <a:p>
            <a:pPr eaLnBrk="1" hangingPunct="1"/>
            <a:endParaRPr lang="en-US" smtClean="0"/>
          </a:p>
        </p:txBody>
      </p:sp>
      <p:pic>
        <p:nvPicPr>
          <p:cNvPr id="64516" name="Picture 4" descr="!39"/>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solidFill>
              <a:schemeClr val="accent2"/>
            </a:solidFill>
            <a:miter lim="800000"/>
            <a:headEnd/>
            <a:tailEnd/>
          </a:ln>
        </p:spPr>
      </p:pic>
      <p:sp>
        <p:nvSpPr>
          <p:cNvPr id="64517" name="Text Box 5"/>
          <p:cNvSpPr txBox="1">
            <a:spLocks noChangeArrowheads="1"/>
          </p:cNvSpPr>
          <p:nvPr/>
        </p:nvSpPr>
        <p:spPr bwMode="auto">
          <a:xfrm>
            <a:off x="609600" y="838200"/>
            <a:ext cx="8077200" cy="1190625"/>
          </a:xfrm>
          <a:prstGeom prst="rect">
            <a:avLst/>
          </a:prstGeom>
          <a:noFill/>
          <a:ln w="9525">
            <a:noFill/>
            <a:miter lim="800000"/>
            <a:headEnd/>
            <a:tailEnd/>
          </a:ln>
        </p:spPr>
        <p:txBody>
          <a:bodyPr>
            <a:spAutoFit/>
          </a:bodyPr>
          <a:lstStyle/>
          <a:p>
            <a:pPr algn="ctr" eaLnBrk="0" hangingPunct="0">
              <a:spcBef>
                <a:spcPct val="50000"/>
              </a:spcBef>
            </a:pPr>
            <a:r>
              <a:rPr lang="en-US" sz="3600" b="0">
                <a:solidFill>
                  <a:schemeClr val="tx2"/>
                </a:solidFill>
                <a:latin typeface="Times New Roman" pitchFamily="18" charset="0"/>
              </a:rPr>
              <a:t>New Guinea sugarcane weevil and  grubs </a:t>
            </a:r>
            <a:r>
              <a:rPr lang="en-US" sz="3600" b="0" i="1">
                <a:solidFill>
                  <a:schemeClr val="tx2"/>
                </a:solidFill>
                <a:latin typeface="Times New Roman" pitchFamily="18" charset="0"/>
              </a:rPr>
              <a:t>Rhabdoscelis obscurus</a:t>
            </a:r>
          </a:p>
        </p:txBody>
      </p:sp>
      <p:sp>
        <p:nvSpPr>
          <p:cNvPr id="64518" name="Text Box 7"/>
          <p:cNvSpPr txBox="1">
            <a:spLocks noChangeArrowheads="1"/>
          </p:cNvSpPr>
          <p:nvPr/>
        </p:nvSpPr>
        <p:spPr bwMode="auto">
          <a:xfrm>
            <a:off x="1600200" y="5029200"/>
            <a:ext cx="5734050" cy="946150"/>
          </a:xfrm>
          <a:prstGeom prst="rect">
            <a:avLst/>
          </a:prstGeom>
          <a:noFill/>
          <a:ln w="9525">
            <a:noFill/>
            <a:miter lim="800000"/>
            <a:headEnd/>
            <a:tailEnd/>
          </a:ln>
        </p:spPr>
        <p:txBody>
          <a:bodyPr wrap="none">
            <a:spAutoFit/>
          </a:bodyPr>
          <a:lstStyle/>
          <a:p>
            <a:pPr eaLnBrk="0" hangingPunct="0">
              <a:spcBef>
                <a:spcPct val="50000"/>
              </a:spcBef>
            </a:pPr>
            <a:r>
              <a:rPr lang="en-US" b="0" i="1">
                <a:solidFill>
                  <a:schemeClr val="tx1"/>
                </a:solidFill>
              </a:rPr>
              <a:t>parasitoid</a:t>
            </a:r>
            <a:r>
              <a:rPr lang="en-US">
                <a:solidFill>
                  <a:schemeClr val="tx1"/>
                </a:solidFill>
              </a:rPr>
              <a:t>  </a:t>
            </a:r>
            <a:r>
              <a:rPr lang="en-US" b="0" i="1">
                <a:solidFill>
                  <a:schemeClr val="tx1"/>
                </a:solidFill>
              </a:rPr>
              <a:t>Lixophaga sphenophori</a:t>
            </a:r>
            <a:r>
              <a:rPr lang="en-US">
                <a:solidFill>
                  <a:schemeClr val="tx1"/>
                </a:solidFill>
              </a:rPr>
              <a:t> </a:t>
            </a:r>
          </a:p>
          <a:p>
            <a:endParaRPr lang="en-US">
              <a:solidFill>
                <a:schemeClr val="tx1"/>
              </a:solidFill>
            </a:endParaRPr>
          </a:p>
        </p:txBody>
      </p:sp>
      <p:sp>
        <p:nvSpPr>
          <p:cNvPr id="64519" name="Line 8"/>
          <p:cNvSpPr>
            <a:spLocks noChangeShapeType="1"/>
          </p:cNvSpPr>
          <p:nvPr/>
        </p:nvSpPr>
        <p:spPr bwMode="auto">
          <a:xfrm flipH="1" flipV="1">
            <a:off x="4038600" y="3657600"/>
            <a:ext cx="609600" cy="1371600"/>
          </a:xfrm>
          <a:prstGeom prst="line">
            <a:avLst/>
          </a:prstGeom>
          <a:noFill/>
          <a:ln w="9525">
            <a:solidFill>
              <a:schemeClr val="tx1"/>
            </a:solidFill>
            <a:round/>
            <a:headEnd/>
            <a:tailEnd type="triangle" w="med" len="med"/>
          </a:ln>
        </p:spPr>
        <p:txBody>
          <a:bodyPr/>
          <a:lstStyle/>
          <a:p>
            <a:endParaRPr lang="en-US"/>
          </a:p>
        </p:txBody>
      </p:sp>
      <p:sp>
        <p:nvSpPr>
          <p:cNvPr id="64520" name="Line 9"/>
          <p:cNvSpPr>
            <a:spLocks noChangeShapeType="1"/>
          </p:cNvSpPr>
          <p:nvPr/>
        </p:nvSpPr>
        <p:spPr bwMode="auto">
          <a:xfrm flipV="1">
            <a:off x="4648200" y="3886200"/>
            <a:ext cx="381000" cy="11430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ransition>
    <p:rand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Reddy\Desktop\1853-spear-2080a.jpg"/>
          <p:cNvPicPr>
            <a:picLocks noChangeAspect="1" noChangeArrowheads="1"/>
          </p:cNvPicPr>
          <p:nvPr/>
        </p:nvPicPr>
        <p:blipFill>
          <a:blip r:embed="rId2" cstate="print"/>
          <a:srcRect/>
          <a:stretch>
            <a:fillRect/>
          </a:stretch>
        </p:blipFill>
        <p:spPr bwMode="auto">
          <a:xfrm>
            <a:off x="685800" y="1524000"/>
            <a:ext cx="3657600" cy="46482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304800" y="527050"/>
            <a:ext cx="8458200" cy="58578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fontAlgn="auto">
              <a:spcBef>
                <a:spcPts val="0"/>
              </a:spcBef>
              <a:spcAft>
                <a:spcPts val="0"/>
              </a:spcAft>
              <a:defRPr/>
            </a:pPr>
            <a:r>
              <a:rPr lang="en-US" sz="3200" i="1" dirty="0">
                <a:latin typeface="Times New Roman" pitchFamily="18" charset="0"/>
                <a:cs typeface="Times New Roman" pitchFamily="18" charset="0"/>
              </a:rPr>
              <a:t>Rhabdoscelus obscurus </a:t>
            </a:r>
            <a:r>
              <a:rPr lang="en-US" sz="3200" dirty="0">
                <a:latin typeface="Times New Roman" pitchFamily="18" charset="0"/>
                <a:cs typeface="Times New Roman" pitchFamily="18" charset="0"/>
              </a:rPr>
              <a:t>damage on Sago palm</a:t>
            </a:r>
          </a:p>
        </p:txBody>
      </p:sp>
      <p:pic>
        <p:nvPicPr>
          <p:cNvPr id="6" name="Picture 2" descr="C:\Users\Reddy\Desktop\1853-stem-bleeding-2076a.jpg"/>
          <p:cNvPicPr>
            <a:picLocks noGrp="1" noChangeAspect="1" noChangeArrowheads="1"/>
          </p:cNvPicPr>
          <p:nvPr>
            <p:ph/>
          </p:nvPr>
        </p:nvPicPr>
        <p:blipFill>
          <a:blip r:embed="rId3" cstate="print"/>
          <a:stretch>
            <a:fillRect/>
          </a:stretch>
        </p:blipFill>
        <p:spPr>
          <a:xfrm>
            <a:off x="4962525" y="1524000"/>
            <a:ext cx="3495675" cy="4648200"/>
          </a:xfrm>
          <a:solidFill>
            <a:srgbClr val="FFFFFF">
              <a:shade val="85000"/>
            </a:srgbClr>
          </a:solidFill>
          <a:ln w="1905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533400" y="685800"/>
            <a:ext cx="7924800" cy="2743200"/>
          </a:xfrm>
        </p:spPr>
        <p:txBody>
          <a:bodyPr/>
          <a:lstStyle/>
          <a:p>
            <a:pPr eaLnBrk="1" hangingPunct="1"/>
            <a:r>
              <a:rPr lang="en-US" i="1" smtClean="0"/>
              <a:t>Aceria guerronis</a:t>
            </a:r>
            <a:r>
              <a:rPr lang="en-US" smtClean="0"/>
              <a:t>, Coconut Mite  A Possible Threat to Coconuts in the Pacific</a:t>
            </a:r>
            <a:br>
              <a:rPr lang="en-US" smtClean="0"/>
            </a:br>
            <a:r>
              <a:rPr lang="en-US" smtClean="0"/>
              <a:t/>
            </a:r>
            <a:br>
              <a:rPr lang="en-US" smtClean="0"/>
            </a:br>
            <a:endParaRPr lang="en-US" smtClean="0"/>
          </a:p>
        </p:txBody>
      </p:sp>
      <p:sp>
        <p:nvSpPr>
          <p:cNvPr id="66563" name="Rectangle 3"/>
          <p:cNvSpPr>
            <a:spLocks noGrp="1" noChangeArrowheads="1"/>
          </p:cNvSpPr>
          <p:nvPr>
            <p:ph type="subTitle" idx="1"/>
          </p:nvPr>
        </p:nvSpPr>
        <p:spPr>
          <a:xfrm>
            <a:off x="1371600" y="4191000"/>
            <a:ext cx="6400800" cy="1676400"/>
          </a:xfrm>
        </p:spPr>
        <p:txBody>
          <a:bodyPr/>
          <a:lstStyle/>
          <a:p>
            <a:pPr eaLnBrk="1" hangingPunct="1"/>
            <a:endParaRPr lang="en-US" sz="2400" smtClean="0"/>
          </a:p>
        </p:txBody>
      </p:sp>
      <p:pic>
        <p:nvPicPr>
          <p:cNvPr id="66564" name="Picture 4" descr="coconut-24"/>
          <p:cNvPicPr>
            <a:picLocks noChangeAspect="1" noChangeArrowheads="1"/>
          </p:cNvPicPr>
          <p:nvPr/>
        </p:nvPicPr>
        <p:blipFill>
          <a:blip r:embed="rId2" cstate="print"/>
          <a:srcRect/>
          <a:stretch>
            <a:fillRect/>
          </a:stretch>
        </p:blipFill>
        <p:spPr bwMode="auto">
          <a:xfrm>
            <a:off x="2133600" y="2971800"/>
            <a:ext cx="4648200" cy="3486150"/>
          </a:xfrm>
          <a:prstGeom prst="rect">
            <a:avLst/>
          </a:prstGeom>
          <a:noFill/>
          <a:ln w="9525">
            <a:solidFill>
              <a:schemeClr val="accent2"/>
            </a:solidFill>
            <a:miter lim="800000"/>
            <a:headEnd/>
            <a:tailEnd/>
          </a:ln>
        </p:spPr>
      </p:pic>
    </p:spTree>
  </p:cSld>
  <p:clrMapOvr>
    <a:masterClrMapping/>
  </p:clrMapOvr>
  <p:transition>
    <p:rand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mtClean="0"/>
              <a:t>First noticed in Mexico in 1965</a:t>
            </a:r>
          </a:p>
        </p:txBody>
      </p:sp>
      <p:sp>
        <p:nvSpPr>
          <p:cNvPr id="67587" name="Rectangle 3"/>
          <p:cNvSpPr>
            <a:spLocks noGrp="1" noChangeArrowheads="1"/>
          </p:cNvSpPr>
          <p:nvPr>
            <p:ph type="body" idx="1"/>
          </p:nvPr>
        </p:nvSpPr>
        <p:spPr/>
        <p:txBody>
          <a:bodyPr/>
          <a:lstStyle/>
          <a:p>
            <a:pPr eaLnBrk="1" hangingPunct="1"/>
            <a:r>
              <a:rPr lang="en-US" smtClean="0"/>
              <a:t>Cameroon - 1967</a:t>
            </a:r>
          </a:p>
          <a:p>
            <a:pPr eaLnBrk="1" hangingPunct="1"/>
            <a:r>
              <a:rPr lang="en-US" smtClean="0"/>
              <a:t>Columbia - 1971</a:t>
            </a:r>
          </a:p>
          <a:p>
            <a:pPr eaLnBrk="1" hangingPunct="1"/>
            <a:r>
              <a:rPr lang="en-US" smtClean="0"/>
              <a:t>Cuba - 1972</a:t>
            </a:r>
          </a:p>
          <a:p>
            <a:pPr eaLnBrk="1" hangingPunct="1"/>
            <a:r>
              <a:rPr lang="en-US" smtClean="0"/>
              <a:t>Ivory Coast - 1975</a:t>
            </a:r>
          </a:p>
          <a:p>
            <a:pPr eaLnBrk="1" hangingPunct="1"/>
            <a:r>
              <a:rPr lang="en-US" smtClean="0"/>
              <a:t>Puerto Rico - 1977</a:t>
            </a:r>
          </a:p>
          <a:p>
            <a:pPr eaLnBrk="1" hangingPunct="1"/>
            <a:r>
              <a:rPr lang="en-US" smtClean="0"/>
              <a:t>Dominican Republic - 1980</a:t>
            </a:r>
          </a:p>
          <a:p>
            <a:pPr eaLnBrk="1" hangingPunct="1"/>
            <a:r>
              <a:rPr lang="en-US" smtClean="0"/>
              <a:t>Florida - 1984</a:t>
            </a:r>
          </a:p>
        </p:txBody>
      </p:sp>
    </p:spTree>
  </p:cSld>
  <p:clrMapOvr>
    <a:masterClrMapping/>
  </p:clrMapOvr>
  <p:transition>
    <p:rand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endParaRPr lang="en-US" smtClean="0"/>
          </a:p>
        </p:txBody>
      </p:sp>
      <p:pic>
        <p:nvPicPr>
          <p:cNvPr id="68611" name="Picture 3" descr="coconut-23"/>
          <p:cNvPicPr>
            <a:picLocks noChangeAspect="1" noChangeArrowheads="1"/>
          </p:cNvPicPr>
          <p:nvPr>
            <p:ph idx="1"/>
          </p:nvPr>
        </p:nvPicPr>
        <p:blipFill>
          <a:blip r:embed="rId2" cstate="print"/>
          <a:srcRect/>
          <a:stretch>
            <a:fillRect/>
          </a:stretch>
        </p:blipFill>
        <p:spPr>
          <a:xfrm>
            <a:off x="0" y="0"/>
            <a:ext cx="9144000" cy="6858000"/>
          </a:xfrm>
          <a:ln>
            <a:solidFill>
              <a:schemeClr val="accent2"/>
            </a:solidFill>
          </a:ln>
        </p:spPr>
      </p:pic>
    </p:spTree>
  </p:cSld>
  <p:clrMapOvr>
    <a:masterClrMapping/>
  </p:clrMapOvr>
  <p:transition>
    <p:rand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endParaRPr lang="en-US" smtClean="0"/>
          </a:p>
        </p:txBody>
      </p:sp>
      <p:pic>
        <p:nvPicPr>
          <p:cNvPr id="69635" name="Picture 3" descr="coconut-26"/>
          <p:cNvPicPr>
            <a:picLocks noChangeAspect="1" noChangeArrowheads="1"/>
          </p:cNvPicPr>
          <p:nvPr>
            <p:ph idx="1"/>
          </p:nvPr>
        </p:nvPicPr>
        <p:blipFill>
          <a:blip r:embed="rId2" cstate="print"/>
          <a:srcRect/>
          <a:stretch>
            <a:fillRect/>
          </a:stretch>
        </p:blipFill>
        <p:spPr>
          <a:xfrm>
            <a:off x="0" y="34925"/>
            <a:ext cx="9144000" cy="6823075"/>
          </a:xfrm>
          <a:ln>
            <a:solidFill>
              <a:schemeClr val="accent2"/>
            </a:solidFill>
          </a:ln>
        </p:spPr>
      </p:pic>
    </p:spTree>
  </p:cSld>
  <p:clrMapOvr>
    <a:masterClrMapping/>
  </p:clrMapOvr>
  <p:transition>
    <p:rand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sz="3600" smtClean="0"/>
              <a:t>In January 2002 our attention was drawn to the Mealybug infestation on papaya</a:t>
            </a:r>
            <a:endParaRPr lang="en-US" smtClean="0"/>
          </a:p>
        </p:txBody>
      </p:sp>
      <p:pic>
        <p:nvPicPr>
          <p:cNvPr id="70659" name="Picture 3" descr="SCN0517-1"/>
          <p:cNvPicPr>
            <a:picLocks noChangeAspect="1" noChangeArrowheads="1"/>
          </p:cNvPicPr>
          <p:nvPr>
            <p:ph idx="1"/>
          </p:nvPr>
        </p:nvPicPr>
        <p:blipFill>
          <a:blip r:embed="rId2" cstate="print"/>
          <a:srcRect/>
          <a:stretch>
            <a:fillRect/>
          </a:stretch>
        </p:blipFill>
        <p:spPr>
          <a:xfrm>
            <a:off x="1676400" y="1752600"/>
            <a:ext cx="5810250" cy="4525963"/>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endParaRPr lang="en-US" smtClean="0"/>
          </a:p>
        </p:txBody>
      </p:sp>
      <p:sp>
        <p:nvSpPr>
          <p:cNvPr id="71683" name="Rectangle 3"/>
          <p:cNvSpPr>
            <a:spLocks noGrp="1" noChangeArrowheads="1"/>
          </p:cNvSpPr>
          <p:nvPr>
            <p:ph type="body" idx="1"/>
          </p:nvPr>
        </p:nvSpPr>
        <p:spPr/>
        <p:txBody>
          <a:bodyPr/>
          <a:lstStyle/>
          <a:p>
            <a:pPr eaLnBrk="1" hangingPunct="1"/>
            <a:r>
              <a:rPr lang="en-US" sz="3600" smtClean="0"/>
              <a:t>Over 50 different species of plants are affected by this Mealybug.</a:t>
            </a:r>
          </a:p>
          <a:p>
            <a:pPr algn="ctr" eaLnBrk="1" hangingPunct="1"/>
            <a:r>
              <a:rPr lang="en-US" sz="3600" smtClean="0"/>
              <a:t>The most noticeably affected plants on Guam are:</a:t>
            </a:r>
            <a:br>
              <a:rPr lang="en-US" sz="3600" smtClean="0"/>
            </a:br>
            <a:r>
              <a:rPr lang="en-US" sz="3600" smtClean="0"/>
              <a:t/>
            </a:r>
            <a:br>
              <a:rPr lang="en-US" sz="3600" smtClean="0"/>
            </a:br>
            <a:r>
              <a:rPr lang="en-US" sz="3600" smtClean="0"/>
              <a:t>Papaya</a:t>
            </a:r>
            <a:br>
              <a:rPr lang="en-US" sz="3600" smtClean="0"/>
            </a:br>
            <a:r>
              <a:rPr lang="en-US" sz="3600" smtClean="0"/>
              <a:t>Plumeria</a:t>
            </a:r>
            <a:br>
              <a:rPr lang="en-US" sz="3600" smtClean="0"/>
            </a:br>
            <a:r>
              <a:rPr lang="en-US" sz="3600" smtClean="0"/>
              <a:t>Hibiscus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MB papaya"/>
          <p:cNvPicPr>
            <a:picLocks noChangeAspect="1" noChangeArrowheads="1"/>
          </p:cNvPicPr>
          <p:nvPr/>
        </p:nvPicPr>
        <p:blipFill>
          <a:blip r:embed="rId2" cstate="print"/>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z="4000" smtClean="0"/>
              <a:t>New Island Records for Guam 2004</a:t>
            </a:r>
          </a:p>
        </p:txBody>
      </p:sp>
      <p:sp>
        <p:nvSpPr>
          <p:cNvPr id="10243" name="Rectangle 3"/>
          <p:cNvSpPr>
            <a:spLocks noGrp="1" noChangeArrowheads="1"/>
          </p:cNvSpPr>
          <p:nvPr>
            <p:ph type="body" idx="1"/>
          </p:nvPr>
        </p:nvSpPr>
        <p:spPr>
          <a:xfrm>
            <a:off x="685800" y="1981200"/>
            <a:ext cx="8229600" cy="4114800"/>
          </a:xfrm>
        </p:spPr>
        <p:txBody>
          <a:bodyPr/>
          <a:lstStyle/>
          <a:p>
            <a:pPr eaLnBrk="1" hangingPunct="1">
              <a:lnSpc>
                <a:spcPct val="80000"/>
              </a:lnSpc>
              <a:buFontTx/>
              <a:buNone/>
            </a:pPr>
            <a:r>
              <a:rPr lang="en-US" sz="2400" u="sng" smtClean="0"/>
              <a:t>Coleoptera</a:t>
            </a:r>
          </a:p>
          <a:p>
            <a:pPr eaLnBrk="1" hangingPunct="1">
              <a:lnSpc>
                <a:spcPct val="80000"/>
              </a:lnSpc>
              <a:buFontTx/>
              <a:buNone/>
            </a:pPr>
            <a:r>
              <a:rPr lang="en-US" sz="2400" smtClean="0"/>
              <a:t>Midway emerald beetle, </a:t>
            </a:r>
            <a:r>
              <a:rPr lang="en-US" sz="2400" i="1" smtClean="0"/>
              <a:t>Protaetia pryeri</a:t>
            </a:r>
            <a:r>
              <a:rPr lang="en-US" sz="2400" smtClean="0"/>
              <a:t> (Scarabaeidae) </a:t>
            </a:r>
          </a:p>
          <a:p>
            <a:pPr eaLnBrk="1" hangingPunct="1">
              <a:lnSpc>
                <a:spcPct val="80000"/>
              </a:lnSpc>
              <a:buFontTx/>
              <a:buNone/>
            </a:pPr>
            <a:r>
              <a:rPr lang="en-US" sz="2400" smtClean="0"/>
              <a:t>Calamansi weevil, possibly </a:t>
            </a:r>
            <a:r>
              <a:rPr lang="en-US" sz="2400" i="1" smtClean="0"/>
              <a:t>Myllocerus</a:t>
            </a:r>
            <a:r>
              <a:rPr lang="en-US" sz="2400" smtClean="0"/>
              <a:t> sp. (Curculionidae) </a:t>
            </a:r>
          </a:p>
          <a:p>
            <a:pPr eaLnBrk="1" hangingPunct="1">
              <a:lnSpc>
                <a:spcPct val="80000"/>
              </a:lnSpc>
              <a:buFontTx/>
              <a:buNone/>
            </a:pPr>
            <a:r>
              <a:rPr lang="en-US" sz="2400" smtClean="0"/>
              <a:t>Scarab beetle, </a:t>
            </a:r>
            <a:r>
              <a:rPr lang="en-US" sz="2400" i="1" smtClean="0"/>
              <a:t>Popillia</a:t>
            </a:r>
            <a:r>
              <a:rPr lang="en-US" sz="2400" smtClean="0"/>
              <a:t> sp. nr. </a:t>
            </a:r>
            <a:r>
              <a:rPr lang="en-US" sz="2400" i="1" smtClean="0"/>
              <a:t>taiwana</a:t>
            </a:r>
            <a:r>
              <a:rPr lang="en-US" sz="2400" smtClean="0"/>
              <a:t> (Scarabaeidae)</a:t>
            </a:r>
          </a:p>
          <a:p>
            <a:pPr eaLnBrk="1" hangingPunct="1">
              <a:lnSpc>
                <a:spcPct val="80000"/>
              </a:lnSpc>
              <a:buFontTx/>
              <a:buNone/>
            </a:pPr>
            <a:r>
              <a:rPr lang="en-US" sz="2400" smtClean="0"/>
              <a:t> </a:t>
            </a:r>
          </a:p>
          <a:p>
            <a:pPr eaLnBrk="1" hangingPunct="1">
              <a:lnSpc>
                <a:spcPct val="80000"/>
              </a:lnSpc>
              <a:buFontTx/>
              <a:buNone/>
            </a:pPr>
            <a:r>
              <a:rPr lang="en-US" sz="2400" u="sng" smtClean="0"/>
              <a:t>Homoptera</a:t>
            </a:r>
          </a:p>
          <a:p>
            <a:pPr eaLnBrk="1" hangingPunct="1">
              <a:lnSpc>
                <a:spcPct val="80000"/>
              </a:lnSpc>
              <a:buFontTx/>
              <a:buNone/>
            </a:pPr>
            <a:r>
              <a:rPr lang="en-US" sz="2400" smtClean="0"/>
              <a:t>Cycad scale, </a:t>
            </a:r>
            <a:r>
              <a:rPr lang="en-US" sz="2400" i="1" smtClean="0"/>
              <a:t>Aulacaspis yasumatsui</a:t>
            </a:r>
            <a:r>
              <a:rPr lang="en-US" sz="2400" smtClean="0"/>
              <a:t> (Diaspididae) </a:t>
            </a:r>
          </a:p>
          <a:p>
            <a:pPr eaLnBrk="1" hangingPunct="1">
              <a:lnSpc>
                <a:spcPct val="80000"/>
              </a:lnSpc>
              <a:buFontTx/>
              <a:buNone/>
            </a:pPr>
            <a:r>
              <a:rPr lang="en-US" sz="2400" smtClean="0"/>
              <a:t>False oleander scale, </a:t>
            </a:r>
            <a:r>
              <a:rPr lang="en-US" sz="2400" i="1" smtClean="0"/>
              <a:t>Pseudaulacaspis cockerelli</a:t>
            </a:r>
            <a:r>
              <a:rPr lang="en-US" sz="2400" smtClean="0"/>
              <a:t> (Diaspididae) </a:t>
            </a:r>
          </a:p>
          <a:p>
            <a:pPr eaLnBrk="1" hangingPunct="1">
              <a:lnSpc>
                <a:spcPct val="80000"/>
              </a:lnSpc>
              <a:buFontTx/>
              <a:buNone/>
            </a:pPr>
            <a:r>
              <a:rPr lang="en-US" sz="2400" smtClean="0"/>
              <a:t>Cardin's whitefly, </a:t>
            </a:r>
            <a:r>
              <a:rPr lang="en-US" sz="2400" i="1" smtClean="0"/>
              <a:t>Metaleurodes cardini</a:t>
            </a:r>
            <a:r>
              <a:rPr lang="en-US" sz="2400" smtClean="0"/>
              <a:t> (Aleyrodidae) </a:t>
            </a:r>
          </a:p>
          <a:p>
            <a:pPr eaLnBrk="1" hangingPunct="1">
              <a:lnSpc>
                <a:spcPct val="80000"/>
              </a:lnSpc>
              <a:buFontTx/>
              <a:buNone/>
            </a:pPr>
            <a:r>
              <a:rPr lang="en-US" sz="2400" smtClean="0"/>
              <a:t>Coconut mealybug, </a:t>
            </a:r>
            <a:r>
              <a:rPr lang="en-US" sz="2400" i="1" smtClean="0"/>
              <a:t>Nipaecoccus nipae</a:t>
            </a:r>
            <a:r>
              <a:rPr lang="en-US" sz="2400" smtClean="0"/>
              <a:t> (Pseudococcidae) </a:t>
            </a:r>
          </a:p>
          <a:p>
            <a:pPr eaLnBrk="1" hangingPunct="1">
              <a:lnSpc>
                <a:spcPct val="80000"/>
              </a:lnSpc>
              <a:buFontTx/>
              <a:buNone/>
            </a:pPr>
            <a:r>
              <a:rPr lang="en-US" sz="2400" smtClean="0"/>
              <a:t>Greenhouse ensign coccid, </a:t>
            </a:r>
            <a:r>
              <a:rPr lang="en-US" sz="2400" i="1" smtClean="0"/>
              <a:t>Orthezia insignis</a:t>
            </a:r>
            <a:r>
              <a:rPr lang="en-US" sz="2400" smtClean="0"/>
              <a:t> (Orthezidae)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DSCN057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3731" name="Text Box 3"/>
          <p:cNvSpPr txBox="1">
            <a:spLocks noChangeArrowheads="1"/>
          </p:cNvSpPr>
          <p:nvPr/>
        </p:nvSpPr>
        <p:spPr bwMode="auto">
          <a:xfrm>
            <a:off x="4419600" y="3886200"/>
            <a:ext cx="4495800" cy="1554163"/>
          </a:xfrm>
          <a:prstGeom prst="rect">
            <a:avLst/>
          </a:prstGeom>
          <a:noFill/>
          <a:ln w="9525">
            <a:noFill/>
            <a:miter lim="800000"/>
            <a:headEnd/>
            <a:tailEnd/>
          </a:ln>
        </p:spPr>
        <p:txBody>
          <a:bodyPr>
            <a:spAutoFit/>
          </a:bodyPr>
          <a:lstStyle/>
          <a:p>
            <a:pPr eaLnBrk="0" hangingPunct="0">
              <a:spcBef>
                <a:spcPct val="50000"/>
              </a:spcBef>
            </a:pPr>
            <a:r>
              <a:rPr lang="en-US" sz="3200" b="0">
                <a:solidFill>
                  <a:srgbClr val="FFFF00"/>
                </a:solidFill>
                <a:latin typeface="Tahoma" pitchFamily="34" charset="0"/>
              </a:rPr>
              <a:t>Severely affected older leaves turn yellow and dry up and fall.</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SCN0564-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4755" name="Text Box 3"/>
          <p:cNvSpPr txBox="1">
            <a:spLocks noChangeArrowheads="1"/>
          </p:cNvSpPr>
          <p:nvPr/>
        </p:nvSpPr>
        <p:spPr bwMode="auto">
          <a:xfrm>
            <a:off x="0" y="4953000"/>
            <a:ext cx="6629400" cy="1800225"/>
          </a:xfrm>
          <a:prstGeom prst="rect">
            <a:avLst/>
          </a:prstGeom>
          <a:noFill/>
          <a:ln w="9525">
            <a:noFill/>
            <a:miter lim="800000"/>
            <a:headEnd/>
            <a:tailEnd/>
          </a:ln>
        </p:spPr>
        <p:txBody>
          <a:bodyPr>
            <a:spAutoFit/>
          </a:bodyPr>
          <a:lstStyle/>
          <a:p>
            <a:pPr eaLnBrk="0" hangingPunct="0">
              <a:spcBef>
                <a:spcPct val="50000"/>
              </a:spcBef>
            </a:pPr>
            <a:r>
              <a:rPr lang="en-US" b="0">
                <a:solidFill>
                  <a:srgbClr val="FFFF00"/>
                </a:solidFill>
                <a:latin typeface="Tahoma" pitchFamily="34" charset="0"/>
              </a:rPr>
              <a:t>Heavy infestations of the PM on papaya occur along the veins and the midribs of the older leaves and all areas of the tender leaves and fruits.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SCN0563-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5779" name="Text Box 3"/>
          <p:cNvSpPr txBox="1">
            <a:spLocks noChangeArrowheads="1"/>
          </p:cNvSpPr>
          <p:nvPr/>
        </p:nvSpPr>
        <p:spPr bwMode="auto">
          <a:xfrm>
            <a:off x="0" y="0"/>
            <a:ext cx="6477000" cy="2773363"/>
          </a:xfrm>
          <a:prstGeom prst="rect">
            <a:avLst/>
          </a:prstGeom>
          <a:noFill/>
          <a:ln w="9525">
            <a:noFill/>
            <a:miter lim="800000"/>
            <a:headEnd/>
            <a:tailEnd/>
          </a:ln>
        </p:spPr>
        <p:txBody>
          <a:bodyPr>
            <a:spAutoFit/>
          </a:bodyPr>
          <a:lstStyle/>
          <a:p>
            <a:pPr eaLnBrk="0" hangingPunct="0">
              <a:buFontTx/>
              <a:buChar char="•"/>
            </a:pPr>
            <a:r>
              <a:rPr lang="en-US" sz="3200" b="0">
                <a:solidFill>
                  <a:srgbClr val="FF0000"/>
                </a:solidFill>
                <a:latin typeface="Tahoma" pitchFamily="34" charset="0"/>
              </a:rPr>
              <a:t>The tender leaves become crinkly, yellow and the terminal shoots become bunchy and distorted. </a:t>
            </a:r>
          </a:p>
          <a:p>
            <a:pPr eaLnBrk="0" hangingPunct="0">
              <a:spcBef>
                <a:spcPct val="50000"/>
              </a:spcBef>
            </a:pPr>
            <a:endParaRPr lang="en-US" sz="3200" b="0">
              <a:solidFill>
                <a:srgbClr val="FF0000"/>
              </a:solidFill>
              <a:latin typeface="Tahoma" pitchFamily="34"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DSCN0568"/>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35555" name="Text Box 3"/>
          <p:cNvSpPr txBox="1">
            <a:spLocks noChangeArrowheads="1"/>
          </p:cNvSpPr>
          <p:nvPr/>
        </p:nvSpPr>
        <p:spPr bwMode="auto">
          <a:xfrm>
            <a:off x="1066800" y="5410200"/>
            <a:ext cx="7162800" cy="1798638"/>
          </a:xfrm>
          <a:prstGeom prst="rect">
            <a:avLst/>
          </a:prstGeom>
          <a:noFill/>
          <a:ln w="9525">
            <a:noFill/>
            <a:miter lim="800000"/>
            <a:headEnd/>
            <a:tailEnd/>
          </a:ln>
          <a:effectLst/>
        </p:spPr>
        <p:txBody>
          <a:bodyPr>
            <a:spAutoFit/>
          </a:bodyPr>
          <a:lstStyle/>
          <a:p>
            <a:pPr>
              <a:spcBef>
                <a:spcPct val="20000"/>
              </a:spcBef>
              <a:buClr>
                <a:schemeClr val="hlink"/>
              </a:buClr>
              <a:buSzPct val="120000"/>
              <a:buFontTx/>
              <a:buChar char="•"/>
              <a:defRPr/>
            </a:pPr>
            <a:r>
              <a:rPr lang="en-US" sz="3200" b="0">
                <a:solidFill>
                  <a:schemeClr val="tx1"/>
                </a:solidFill>
                <a:effectLst>
                  <a:outerShdw blurRad="38100" dist="38100" dir="2700000" algn="tl">
                    <a:srgbClr val="C0C0C0"/>
                  </a:outerShdw>
                </a:effectLst>
                <a:latin typeface="Tahoma" pitchFamily="34" charset="0"/>
              </a:rPr>
              <a:t>On Guam plumeria trees seemed to have the heaviest PM infestations.   </a:t>
            </a:r>
          </a:p>
          <a:p>
            <a:pPr eaLnBrk="0" hangingPunct="0">
              <a:spcBef>
                <a:spcPct val="50000"/>
              </a:spcBef>
              <a:defRPr/>
            </a:pPr>
            <a:endParaRPr lang="en-US" sz="3200" b="0">
              <a:solidFill>
                <a:schemeClr val="tx1"/>
              </a:solidFill>
              <a:latin typeface="Tahoma"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SCN0561-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SCN0559-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DSCN057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9875" name="Text Box 3"/>
          <p:cNvSpPr txBox="1">
            <a:spLocks noChangeArrowheads="1"/>
          </p:cNvSpPr>
          <p:nvPr/>
        </p:nvSpPr>
        <p:spPr bwMode="auto">
          <a:xfrm>
            <a:off x="1066800" y="4953000"/>
            <a:ext cx="7391400" cy="2441575"/>
          </a:xfrm>
          <a:prstGeom prst="rect">
            <a:avLst/>
          </a:prstGeom>
          <a:noFill/>
          <a:ln w="9525">
            <a:noFill/>
            <a:miter lim="800000"/>
            <a:headEnd/>
            <a:tailEnd/>
          </a:ln>
        </p:spPr>
        <p:txBody>
          <a:bodyPr>
            <a:spAutoFit/>
          </a:bodyPr>
          <a:lstStyle/>
          <a:p>
            <a:pPr eaLnBrk="0" hangingPunct="0">
              <a:buFontTx/>
              <a:buChar char="•"/>
            </a:pPr>
            <a:r>
              <a:rPr lang="en-US" b="0">
                <a:solidFill>
                  <a:srgbClr val="FF0000"/>
                </a:solidFill>
                <a:latin typeface="Tahoma" pitchFamily="34" charset="0"/>
              </a:rPr>
              <a:t>Heavy mealybug populations produce large volume of honey dew, which causes black sooty mold that cover the infected fruits and vegetation on all infested plant species. </a:t>
            </a:r>
          </a:p>
          <a:p>
            <a:pPr eaLnBrk="0" hangingPunct="0">
              <a:spcBef>
                <a:spcPct val="50000"/>
              </a:spcBef>
            </a:pPr>
            <a:endParaRPr lang="en-US" b="0">
              <a:solidFill>
                <a:srgbClr val="FF0000"/>
              </a:solidFill>
              <a:latin typeface="Tahoma" pitchFamily="34" charset="0"/>
            </a:endParaRPr>
          </a:p>
        </p:txBody>
      </p:sp>
      <p:pic>
        <p:nvPicPr>
          <p:cNvPr id="79876" name="Picture 4" descr="SCN0508-1"/>
          <p:cNvPicPr>
            <a:picLocks noChangeAspect="1" noChangeArrowheads="1"/>
          </p:cNvPicPr>
          <p:nvPr/>
        </p:nvPicPr>
        <p:blipFill>
          <a:blip r:embed="rId3" cstate="print"/>
          <a:srcRect/>
          <a:stretch>
            <a:fillRect/>
          </a:stretch>
        </p:blipFill>
        <p:spPr bwMode="auto">
          <a:xfrm>
            <a:off x="4876800" y="0"/>
            <a:ext cx="4267200" cy="3200400"/>
          </a:xfrm>
          <a:prstGeom prst="rect">
            <a:avLst/>
          </a:prstGeom>
          <a:noFill/>
          <a:ln w="9525">
            <a:noFill/>
            <a:miter lim="800000"/>
            <a:headEnd/>
            <a:tailEnd/>
          </a:ln>
        </p:spPr>
      </p:pic>
      <p:sp>
        <p:nvSpPr>
          <p:cNvPr id="79877" name="Line 5"/>
          <p:cNvSpPr>
            <a:spLocks noChangeShapeType="1"/>
          </p:cNvSpPr>
          <p:nvPr/>
        </p:nvSpPr>
        <p:spPr bwMode="auto">
          <a:xfrm flipV="1">
            <a:off x="1295400" y="2667000"/>
            <a:ext cx="4572000" cy="2286000"/>
          </a:xfrm>
          <a:prstGeom prst="line">
            <a:avLst/>
          </a:prstGeom>
          <a:noFill/>
          <a:ln w="9525">
            <a:solidFill>
              <a:srgbClr val="FFFF00"/>
            </a:solidFill>
            <a:round/>
            <a:headEnd/>
            <a:tailEnd type="triangle" w="med" len="med"/>
          </a:ln>
        </p:spPr>
        <p:txBody>
          <a:bodyPr/>
          <a:lstStyle/>
          <a:p>
            <a:endParaRPr lang="en-US"/>
          </a:p>
        </p:txBody>
      </p:sp>
      <p:sp>
        <p:nvSpPr>
          <p:cNvPr id="79878" name="Line 6"/>
          <p:cNvSpPr>
            <a:spLocks noChangeShapeType="1"/>
          </p:cNvSpPr>
          <p:nvPr/>
        </p:nvSpPr>
        <p:spPr bwMode="auto">
          <a:xfrm flipV="1">
            <a:off x="1295400" y="4191000"/>
            <a:ext cx="4343400" cy="762000"/>
          </a:xfrm>
          <a:prstGeom prst="line">
            <a:avLst/>
          </a:prstGeom>
          <a:noFill/>
          <a:ln w="9525">
            <a:solidFill>
              <a:srgbClr val="FFFF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smtClean="0"/>
              <a:t>Release of Biocontrol</a:t>
            </a:r>
          </a:p>
        </p:txBody>
      </p:sp>
      <p:sp>
        <p:nvSpPr>
          <p:cNvPr id="80899" name="Rectangle 4"/>
          <p:cNvSpPr>
            <a:spLocks noChangeArrowheads="1"/>
          </p:cNvSpPr>
          <p:nvPr/>
        </p:nvSpPr>
        <p:spPr bwMode="auto">
          <a:xfrm>
            <a:off x="914400" y="1447800"/>
            <a:ext cx="7010400" cy="3990975"/>
          </a:xfrm>
          <a:prstGeom prst="rect">
            <a:avLst/>
          </a:prstGeom>
          <a:noFill/>
          <a:ln w="9525">
            <a:noFill/>
            <a:miter lim="800000"/>
            <a:headEnd/>
            <a:tailEnd/>
          </a:ln>
        </p:spPr>
        <p:txBody>
          <a:bodyPr anchor="ctr">
            <a:spAutoFit/>
          </a:bodyPr>
          <a:lstStyle/>
          <a:p>
            <a:pPr algn="just">
              <a:buFontTx/>
              <a:buChar char="•"/>
            </a:pPr>
            <a:r>
              <a:rPr lang="en-US" sz="3200" b="0">
                <a:solidFill>
                  <a:schemeClr val="tx1"/>
                </a:solidFill>
              </a:rPr>
              <a:t>Three species of parasitoids (</a:t>
            </a:r>
            <a:r>
              <a:rPr lang="en-US" sz="3200" b="0" i="1">
                <a:solidFill>
                  <a:schemeClr val="tx1"/>
                </a:solidFill>
              </a:rPr>
              <a:t>A. loecki</a:t>
            </a:r>
            <a:r>
              <a:rPr lang="en-US" sz="3200" b="0">
                <a:solidFill>
                  <a:schemeClr val="tx1"/>
                </a:solidFill>
              </a:rPr>
              <a:t>, </a:t>
            </a:r>
            <a:r>
              <a:rPr lang="en-US" sz="3200" b="0" i="1">
                <a:solidFill>
                  <a:schemeClr val="tx1"/>
                </a:solidFill>
              </a:rPr>
              <a:t>A.</a:t>
            </a:r>
            <a:r>
              <a:rPr lang="en-US" sz="3200" b="0">
                <a:solidFill>
                  <a:schemeClr val="tx1"/>
                </a:solidFill>
              </a:rPr>
              <a:t> </a:t>
            </a:r>
            <a:r>
              <a:rPr lang="en-US" sz="3200" b="0" i="1">
                <a:solidFill>
                  <a:schemeClr val="tx1"/>
                </a:solidFill>
              </a:rPr>
              <a:t>papayae</a:t>
            </a:r>
            <a:r>
              <a:rPr lang="en-US" sz="3200" b="0">
                <a:solidFill>
                  <a:schemeClr val="tx1"/>
                </a:solidFill>
              </a:rPr>
              <a:t> and </a:t>
            </a:r>
            <a:r>
              <a:rPr lang="en-US" sz="3200" b="0" i="1">
                <a:solidFill>
                  <a:schemeClr val="tx1"/>
                </a:solidFill>
              </a:rPr>
              <a:t>P. mexicana</a:t>
            </a:r>
            <a:r>
              <a:rPr lang="en-US" sz="3200" b="0">
                <a:solidFill>
                  <a:schemeClr val="tx1"/>
                </a:solidFill>
              </a:rPr>
              <a:t>) were shipped to Guam from Puerto Rico. </a:t>
            </a:r>
          </a:p>
          <a:p>
            <a:pPr algn="just">
              <a:buFontTx/>
              <a:buChar char="•"/>
            </a:pPr>
            <a:r>
              <a:rPr lang="en-US" sz="3200" b="0">
                <a:solidFill>
                  <a:schemeClr val="tx1"/>
                </a:solidFill>
              </a:rPr>
              <a:t>They were released at different study sites around the island in June 27, 2002.</a:t>
            </a:r>
          </a:p>
          <a:p>
            <a:pPr algn="just">
              <a:buFontTx/>
              <a:buChar char="•"/>
            </a:pPr>
            <a:r>
              <a:rPr lang="en-US" sz="3200" b="0">
                <a:solidFill>
                  <a:schemeClr val="tx1"/>
                </a:solidFill>
              </a:rPr>
              <a:t> Typhoon ‘Chataan’ on July 6, 2002 </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cstate="print"/>
          <a:srcRect/>
          <a:stretch>
            <a:fillRect/>
          </a:stretch>
        </p:blipFill>
        <p:spPr bwMode="auto">
          <a:xfrm>
            <a:off x="533400" y="0"/>
            <a:ext cx="8077200" cy="690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609600"/>
            <a:ext cx="2133600" cy="2057400"/>
          </a:xfrm>
        </p:spPr>
        <p:txBody>
          <a:bodyPr/>
          <a:lstStyle/>
          <a:p>
            <a:pPr eaLnBrk="1" hangingPunct="1"/>
            <a:r>
              <a:rPr lang="en-US" sz="3600" smtClean="0"/>
              <a:t>Oriental fruit fly damage to  mango</a:t>
            </a:r>
            <a:r>
              <a:rPr lang="en-US" smtClean="0"/>
              <a:t/>
            </a:r>
            <a:br>
              <a:rPr lang="en-US" smtClean="0"/>
            </a:br>
            <a:endParaRPr lang="en-US" smtClean="0"/>
          </a:p>
        </p:txBody>
      </p:sp>
      <p:pic>
        <p:nvPicPr>
          <p:cNvPr id="82947" name="Picture 3" descr="DSCN0488"/>
          <p:cNvPicPr>
            <a:picLocks noChangeAspect="1" noChangeArrowheads="1"/>
          </p:cNvPicPr>
          <p:nvPr>
            <p:ph idx="1"/>
          </p:nvPr>
        </p:nvPicPr>
        <p:blipFill>
          <a:blip r:embed="rId2" cstate="print"/>
          <a:srcRect/>
          <a:stretch>
            <a:fillRect/>
          </a:stretch>
        </p:blipFill>
        <p:spPr>
          <a:xfrm>
            <a:off x="3429000" y="0"/>
            <a:ext cx="5486400" cy="4114800"/>
          </a:xfrm>
          <a:ln>
            <a:solidFill>
              <a:schemeClr val="accent2"/>
            </a:solidFill>
          </a:ln>
        </p:spPr>
      </p:pic>
      <p:pic>
        <p:nvPicPr>
          <p:cNvPr id="82948" name="Picture 4" descr="DSCN0487"/>
          <p:cNvPicPr>
            <a:picLocks noChangeAspect="1" noChangeArrowheads="1"/>
          </p:cNvPicPr>
          <p:nvPr/>
        </p:nvPicPr>
        <p:blipFill>
          <a:blip r:embed="rId3" cstate="print"/>
          <a:srcRect/>
          <a:stretch>
            <a:fillRect/>
          </a:stretch>
        </p:blipFill>
        <p:spPr bwMode="auto">
          <a:xfrm>
            <a:off x="0" y="2743200"/>
            <a:ext cx="5486400" cy="4114800"/>
          </a:xfrm>
          <a:prstGeom prst="rect">
            <a:avLst/>
          </a:prstGeom>
          <a:noFill/>
          <a:ln w="9525">
            <a:solidFill>
              <a:schemeClr val="accent2"/>
            </a:solidFill>
            <a:miter lim="800000"/>
            <a:headEnd/>
            <a:tailEnd/>
          </a:ln>
        </p:spPr>
      </p:pic>
      <p:sp>
        <p:nvSpPr>
          <p:cNvPr id="82949" name="Text Box 5"/>
          <p:cNvSpPr txBox="1">
            <a:spLocks noChangeArrowheads="1"/>
          </p:cNvSpPr>
          <p:nvPr/>
        </p:nvSpPr>
        <p:spPr bwMode="auto">
          <a:xfrm>
            <a:off x="5638800" y="4876800"/>
            <a:ext cx="3124200" cy="1311275"/>
          </a:xfrm>
          <a:prstGeom prst="rect">
            <a:avLst/>
          </a:prstGeom>
          <a:noFill/>
          <a:ln w="9525">
            <a:noFill/>
            <a:miter lim="800000"/>
            <a:headEnd/>
            <a:tailEnd/>
          </a:ln>
        </p:spPr>
        <p:txBody>
          <a:bodyPr>
            <a:spAutoFit/>
          </a:bodyPr>
          <a:lstStyle/>
          <a:p>
            <a:pPr algn="ctr" eaLnBrk="0" hangingPunct="0">
              <a:spcBef>
                <a:spcPct val="50000"/>
              </a:spcBef>
            </a:pPr>
            <a:r>
              <a:rPr lang="en-US" sz="4000" b="0">
                <a:solidFill>
                  <a:schemeClr val="tx2"/>
                </a:solidFill>
                <a:latin typeface="Times New Roman" pitchFamily="18" charset="0"/>
              </a:rPr>
              <a:t>Maggots in the pulp</a:t>
            </a:r>
          </a:p>
        </p:txBody>
      </p:sp>
    </p:spTree>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28600"/>
            <a:ext cx="7772400" cy="838200"/>
          </a:xfrm>
        </p:spPr>
        <p:txBody>
          <a:bodyPr/>
          <a:lstStyle/>
          <a:p>
            <a:pPr eaLnBrk="1" hangingPunct="1"/>
            <a:r>
              <a:rPr lang="en-US" sz="3600" smtClean="0"/>
              <a:t>Coconut mealybug, </a:t>
            </a:r>
            <a:r>
              <a:rPr lang="en-US" sz="3600" i="1" smtClean="0"/>
              <a:t>Nipaecoccus nipae</a:t>
            </a:r>
            <a:r>
              <a:rPr lang="en-US" smtClean="0"/>
              <a:t> </a:t>
            </a:r>
          </a:p>
        </p:txBody>
      </p:sp>
      <p:pic>
        <p:nvPicPr>
          <p:cNvPr id="11267" name="Picture 3" descr="mealybugs%20on%20avocado"/>
          <p:cNvPicPr>
            <a:picLocks noChangeAspect="1" noChangeArrowheads="1"/>
          </p:cNvPicPr>
          <p:nvPr/>
        </p:nvPicPr>
        <p:blipFill>
          <a:blip r:embed="rId2" cstate="print"/>
          <a:srcRect/>
          <a:stretch>
            <a:fillRect/>
          </a:stretch>
        </p:blipFill>
        <p:spPr bwMode="auto">
          <a:xfrm>
            <a:off x="609600" y="1371600"/>
            <a:ext cx="7848600" cy="5353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85800" y="0"/>
            <a:ext cx="7772400" cy="5105400"/>
          </a:xfrm>
        </p:spPr>
        <p:txBody>
          <a:bodyPr/>
          <a:lstStyle/>
          <a:p>
            <a:pPr eaLnBrk="1" hangingPunct="1"/>
            <a:r>
              <a:rPr lang="en-US" smtClean="0"/>
              <a:t>Oriental fruit fly was eradicated in the Marianas in the early 1970s using male annihilation technique. </a:t>
            </a:r>
            <a:br>
              <a:rPr lang="en-US" smtClean="0"/>
            </a:br>
            <a:r>
              <a:rPr lang="en-US" smtClean="0"/>
              <a:t/>
            </a:r>
            <a:br>
              <a:rPr lang="en-US" smtClean="0"/>
            </a:br>
            <a:r>
              <a:rPr lang="en-US" smtClean="0"/>
              <a:t>Recently this fruit fly has established in Palau.</a:t>
            </a:r>
          </a:p>
        </p:txBody>
      </p:sp>
    </p:spTree>
  </p:cSld>
  <p:clrMapOvr>
    <a:masterClrMapping/>
  </p:clrMapOvr>
  <p:transition>
    <p:random/>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Ernie Dededo sweetcorn 06-02-1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4211" name="Text Box 3"/>
          <p:cNvSpPr txBox="1">
            <a:spLocks noChangeArrowheads="1"/>
          </p:cNvSpPr>
          <p:nvPr/>
        </p:nvSpPr>
        <p:spPr bwMode="auto">
          <a:xfrm>
            <a:off x="381000" y="4038600"/>
            <a:ext cx="8382000" cy="1587500"/>
          </a:xfrm>
          <a:prstGeom prst="rect">
            <a:avLst/>
          </a:prstGeom>
          <a:noFill/>
          <a:ln w="9525">
            <a:noFill/>
            <a:miter lim="800000"/>
            <a:headEnd/>
            <a:tailEnd/>
          </a:ln>
        </p:spPr>
        <p:txBody>
          <a:bodyPr>
            <a:spAutoFit/>
          </a:bodyPr>
          <a:lstStyle/>
          <a:p>
            <a:pPr algn="ctr">
              <a:spcBef>
                <a:spcPct val="50000"/>
              </a:spcBef>
            </a:pPr>
            <a:r>
              <a:rPr lang="en-US">
                <a:solidFill>
                  <a:schemeClr val="bg1"/>
                </a:solidFill>
                <a:latin typeface="Times New Roman" pitchFamily="18" charset="0"/>
                <a:cs typeface="Times New Roman" pitchFamily="18" charset="0"/>
              </a:rPr>
              <a:t>Accurate identification is the first step in an effective pest management program.</a:t>
            </a:r>
          </a:p>
          <a:p>
            <a:pPr algn="ctr">
              <a:spcBef>
                <a:spcPct val="50000"/>
              </a:spcBef>
            </a:pPr>
            <a:r>
              <a:rPr lang="en-US">
                <a:solidFill>
                  <a:schemeClr val="bg1"/>
                </a:solidFill>
                <a:latin typeface="Times New Roman" pitchFamily="18" charset="0"/>
                <a:cs typeface="Times New Roman" pitchFamily="18" charset="0"/>
              </a:rPr>
              <a:t>Know your crops </a:t>
            </a:r>
            <a:endParaRPr lang="en-US">
              <a:solidFill>
                <a:schemeClr val="bg1"/>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endParaRPr lang="en-US" smtClean="0"/>
          </a:p>
        </p:txBody>
      </p:sp>
      <p:sp>
        <p:nvSpPr>
          <p:cNvPr id="84995" name="Rectangle 3"/>
          <p:cNvSpPr>
            <a:spLocks noGrp="1" noChangeArrowheads="1"/>
          </p:cNvSpPr>
          <p:nvPr>
            <p:ph type="body" idx="1"/>
          </p:nvPr>
        </p:nvSpPr>
        <p:spPr/>
        <p:txBody>
          <a:bodyPr/>
          <a:lstStyle/>
          <a:p>
            <a:pPr eaLnBrk="1" hangingPunct="1"/>
            <a:endParaRPr lang="en-US" smtClean="0"/>
          </a:p>
        </p:txBody>
      </p:sp>
      <p:pic>
        <p:nvPicPr>
          <p:cNvPr id="84996" name="Picture 4" descr="PA19001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endParaRPr lang="en-US" smtClean="0"/>
          </a:p>
        </p:txBody>
      </p:sp>
      <p:sp>
        <p:nvSpPr>
          <p:cNvPr id="86019" name="Rectangle 3"/>
          <p:cNvSpPr>
            <a:spLocks noGrp="1" noChangeArrowheads="1"/>
          </p:cNvSpPr>
          <p:nvPr>
            <p:ph type="body" idx="1"/>
          </p:nvPr>
        </p:nvSpPr>
        <p:spPr/>
        <p:txBody>
          <a:bodyPr/>
          <a:lstStyle/>
          <a:p>
            <a:pPr eaLnBrk="1" hangingPunct="1"/>
            <a:endParaRPr lang="en-US" smtClean="0"/>
          </a:p>
        </p:txBody>
      </p:sp>
      <p:pic>
        <p:nvPicPr>
          <p:cNvPr id="86020" name="Picture 4" descr="tire girdle monkey pod Hagatn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endParaRPr lang="en-US" smtClean="0"/>
          </a:p>
        </p:txBody>
      </p:sp>
      <p:sp>
        <p:nvSpPr>
          <p:cNvPr id="87043" name="Rectangle 3"/>
          <p:cNvSpPr>
            <a:spLocks noGrp="1" noChangeArrowheads="1"/>
          </p:cNvSpPr>
          <p:nvPr>
            <p:ph type="body" idx="1"/>
          </p:nvPr>
        </p:nvSpPr>
        <p:spPr/>
        <p:txBody>
          <a:bodyPr/>
          <a:lstStyle/>
          <a:p>
            <a:pPr eaLnBrk="1" hangingPunct="1"/>
            <a:endParaRPr lang="en-US" smtClean="0"/>
          </a:p>
        </p:txBody>
      </p:sp>
      <p:pic>
        <p:nvPicPr>
          <p:cNvPr id="87044" name="Picture 4" descr="PA190010"/>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endParaRPr lang="en-US" smtClean="0"/>
          </a:p>
        </p:txBody>
      </p:sp>
      <p:sp>
        <p:nvSpPr>
          <p:cNvPr id="88067" name="Rectangle 3"/>
          <p:cNvSpPr>
            <a:spLocks noGrp="1" noChangeArrowheads="1"/>
          </p:cNvSpPr>
          <p:nvPr>
            <p:ph type="body" idx="1"/>
          </p:nvPr>
        </p:nvSpPr>
        <p:spPr/>
        <p:txBody>
          <a:bodyPr/>
          <a:lstStyle/>
          <a:p>
            <a:pPr eaLnBrk="1" hangingPunct="1"/>
            <a:endParaRPr lang="en-US" smtClean="0"/>
          </a:p>
        </p:txBody>
      </p:sp>
      <p:pic>
        <p:nvPicPr>
          <p:cNvPr id="88068" name="Picture 4" descr="PA19001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endParaRPr lang="en-US" smtClean="0"/>
          </a:p>
        </p:txBody>
      </p:sp>
      <p:sp>
        <p:nvSpPr>
          <p:cNvPr id="89091" name="Rectangle 3"/>
          <p:cNvSpPr>
            <a:spLocks noGrp="1" noChangeArrowheads="1"/>
          </p:cNvSpPr>
          <p:nvPr>
            <p:ph type="body" idx="1"/>
          </p:nvPr>
        </p:nvSpPr>
        <p:spPr/>
        <p:txBody>
          <a:bodyPr/>
          <a:lstStyle/>
          <a:p>
            <a:pPr eaLnBrk="1" hangingPunct="1"/>
            <a:endParaRPr lang="en-US" smtClean="0"/>
          </a:p>
        </p:txBody>
      </p:sp>
      <p:pic>
        <p:nvPicPr>
          <p:cNvPr id="89092" name="Picture 4" descr="PA190019"/>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endParaRPr lang="en-US" smtClean="0"/>
          </a:p>
        </p:txBody>
      </p:sp>
      <p:pic>
        <p:nvPicPr>
          <p:cNvPr id="90115" name="Picture 2" descr="C:\Documents and Settings\Owner\Desktop\ANR\Pics for poster\solar set bernard.JPG"/>
          <p:cNvPicPr>
            <a:picLocks noGrp="1" noChangeAspect="1" noChangeArrowheads="1"/>
          </p:cNvPicPr>
          <p:nvPr>
            <p:ph idx="1"/>
          </p:nvPr>
        </p:nvPicPr>
        <p:blipFill>
          <a:blip r:embed="rId2" cstate="print"/>
          <a:srcRect/>
          <a:stretch>
            <a:fillRect/>
          </a:stretch>
        </p:blipFill>
        <p:spPr>
          <a:xfrm>
            <a:off x="-1588" y="0"/>
            <a:ext cx="9145588" cy="6858000"/>
          </a:xfr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endParaRPr lang="en-US" smtClean="0"/>
          </a:p>
        </p:txBody>
      </p:sp>
      <p:sp>
        <p:nvSpPr>
          <p:cNvPr id="91139" name="Rectangle 3"/>
          <p:cNvSpPr>
            <a:spLocks noGrp="1" noChangeArrowheads="1"/>
          </p:cNvSpPr>
          <p:nvPr>
            <p:ph type="body" idx="1"/>
          </p:nvPr>
        </p:nvSpPr>
        <p:spPr/>
        <p:txBody>
          <a:bodyPr/>
          <a:lstStyle/>
          <a:p>
            <a:pPr eaLnBrk="1" hangingPunct="1"/>
            <a:endParaRPr lang="en-US" smtClean="0"/>
          </a:p>
        </p:txBody>
      </p:sp>
      <p:pic>
        <p:nvPicPr>
          <p:cNvPr id="91140" name="Picture 4" descr="P8140060"/>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endParaRPr lang="en-US" smtClean="0"/>
          </a:p>
        </p:txBody>
      </p:sp>
      <p:pic>
        <p:nvPicPr>
          <p:cNvPr id="92163" name="Picture 2" descr="C:\Documents and Settings\Owner\Desktop\ANR\conpici\P5100020.JPG"/>
          <p:cNvPicPr>
            <a:picLocks noGrp="1" noChangeAspect="1" noChangeArrowheads="1"/>
          </p:cNvPicPr>
          <p:nvPr>
            <p:ph idx="1"/>
          </p:nvPr>
        </p:nvPicPr>
        <p:blipFill>
          <a:blip r:embed="rId2" cstate="print"/>
          <a:srcRect/>
          <a:stretch>
            <a:fillRect/>
          </a:stretch>
        </p:blipFill>
        <p:spPr>
          <a:xfrm>
            <a:off x="0" y="0"/>
            <a:ext cx="9144000" cy="6856413"/>
          </a:xfrm>
          <a:noFill/>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FF66CC"/>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rgbClr val="FF66CC"/>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3745</TotalTime>
  <Words>817</Words>
  <Application>Microsoft Office PowerPoint</Application>
  <PresentationFormat>On-screen Show (4:3)</PresentationFormat>
  <Paragraphs>178</Paragraphs>
  <Slides>100</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100</vt:i4>
      </vt:variant>
    </vt:vector>
  </HeadingPairs>
  <TitlesOfParts>
    <vt:vector size="104" baseType="lpstr">
      <vt:lpstr>Arial</vt:lpstr>
      <vt:lpstr>Times New Roman</vt:lpstr>
      <vt:lpstr>Tahoma</vt:lpstr>
      <vt:lpstr>Default Design</vt:lpstr>
      <vt:lpstr>October 3, 2017 </vt:lpstr>
      <vt:lpstr>Slide 2</vt:lpstr>
      <vt:lpstr>Number of Insect Species</vt:lpstr>
      <vt:lpstr>Number of Insect Species Collected on Guam (Gressitt 1954) </vt:lpstr>
      <vt:lpstr>Are all insects pests?</vt:lpstr>
      <vt:lpstr>Number of new records of insect pest species in Guam between 1945 and 1990 (Schreiner 1991). </vt:lpstr>
      <vt:lpstr>Slide 7</vt:lpstr>
      <vt:lpstr>New Island Records for Guam 2004</vt:lpstr>
      <vt:lpstr>Coconut mealybug, Nipaecoccus nipae </vt:lpstr>
      <vt:lpstr>Greenhouse ensign coccid, Orthezia insignis</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Banana leaf roller damage</vt:lpstr>
      <vt:lpstr>Slide 26</vt:lpstr>
      <vt:lpstr>Slide 27</vt:lpstr>
      <vt:lpstr>Mango flower </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Chinese rose Beetles </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Mud wasp</vt:lpstr>
      <vt:lpstr>Slide 63</vt:lpstr>
      <vt:lpstr>Slide 64</vt:lpstr>
      <vt:lpstr>Slide 65</vt:lpstr>
      <vt:lpstr>Slide 66</vt:lpstr>
      <vt:lpstr>Slide 67</vt:lpstr>
      <vt:lpstr>Slide 68</vt:lpstr>
      <vt:lpstr>Red coconut scale with a parasitoid emergence hole</vt:lpstr>
      <vt:lpstr>Slide 70</vt:lpstr>
      <vt:lpstr>Slide 71</vt:lpstr>
      <vt:lpstr>Slide 72</vt:lpstr>
      <vt:lpstr>Aceria guerronis, Coconut Mite  A Possible Threat to Coconuts in the Pacific  </vt:lpstr>
      <vt:lpstr>First noticed in Mexico in 1965</vt:lpstr>
      <vt:lpstr>Slide 75</vt:lpstr>
      <vt:lpstr>Slide 76</vt:lpstr>
      <vt:lpstr>In January 2002 our attention was drawn to the Mealybug infestation on papaya</vt:lpstr>
      <vt:lpstr>Slide 78</vt:lpstr>
      <vt:lpstr>Slide 79</vt:lpstr>
      <vt:lpstr>Slide 80</vt:lpstr>
      <vt:lpstr>Slide 81</vt:lpstr>
      <vt:lpstr>Slide 82</vt:lpstr>
      <vt:lpstr>Slide 83</vt:lpstr>
      <vt:lpstr>Slide 84</vt:lpstr>
      <vt:lpstr>Slide 85</vt:lpstr>
      <vt:lpstr>Slide 86</vt:lpstr>
      <vt:lpstr>Release of Biocontrol</vt:lpstr>
      <vt:lpstr>Slide 88</vt:lpstr>
      <vt:lpstr>Oriental fruit fly damage to  mango </vt:lpstr>
      <vt:lpstr>Oriental fruit fly was eradicated in the Marianas in the early 1970s using male annihilation technique.   Recently this fruit fly has established in Palau.</vt:lpstr>
      <vt:lpstr>Slide 91</vt:lpstr>
      <vt:lpstr>Slide 92</vt:lpstr>
      <vt:lpstr>Slide 93</vt:lpstr>
      <vt:lpstr>Slide 94</vt:lpstr>
      <vt:lpstr>Slide 95</vt:lpstr>
      <vt:lpstr>Slide 96</vt:lpstr>
      <vt:lpstr>Slide 97</vt:lpstr>
      <vt:lpstr>Slide 98</vt:lpstr>
      <vt:lpstr>Slide 99</vt:lpstr>
      <vt:lpstr>Slide 100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jesse bamba</dc:creator>
  <cp:lastModifiedBy>Corporate Edition</cp:lastModifiedBy>
  <cp:revision>226</cp:revision>
  <dcterms:created xsi:type="dcterms:W3CDTF">2005-08-16T03:02:07Z</dcterms:created>
  <dcterms:modified xsi:type="dcterms:W3CDTF">2017-10-02T23:43:25Z</dcterms:modified>
</cp:coreProperties>
</file>